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22" r:id="rId6"/>
    <p:sldId id="314" r:id="rId7"/>
    <p:sldId id="344" r:id="rId8"/>
    <p:sldId id="294" r:id="rId9"/>
    <p:sldId id="343" r:id="rId10"/>
    <p:sldId id="305" r:id="rId11"/>
    <p:sldId id="307" r:id="rId12"/>
    <p:sldId id="336" r:id="rId13"/>
    <p:sldId id="264" r:id="rId14"/>
    <p:sldId id="26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299" autoAdjust="0"/>
  </p:normalViewPr>
  <p:slideViewPr>
    <p:cSldViewPr snapToGrid="0">
      <p:cViewPr>
        <p:scale>
          <a:sx n="80" d="100"/>
          <a:sy n="80" d="100"/>
        </p:scale>
        <p:origin x="-510" y="336"/>
      </p:cViewPr>
      <p:guideLst>
        <p:guide orient="horz" pos="21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f</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7.png"/><Relationship Id="rId12" Type="http://schemas.openxmlformats.org/officeDocument/2006/relationships/notesSlide" Target="../notesSlides/notesSlide6.xml"/><Relationship Id="rId11" Type="http://schemas.openxmlformats.org/officeDocument/2006/relationships/slideLayout" Target="../slideLayouts/slideLayout2.xml"/><Relationship Id="rId10" Type="http://schemas.openxmlformats.org/officeDocument/2006/relationships/image" Target="../media/image29.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883285" y="137785"/>
              <a:ext cx="4134485" cy="706755"/>
            </a:xfrm>
            <a:prstGeom prst="rect">
              <a:avLst/>
            </a:prstGeom>
          </p:spPr>
          <p:txBody>
            <a:bodyPr wrap="square">
              <a:spAutoFit/>
            </a:bodyPr>
            <a:lstStyle/>
            <a:p>
              <a:r>
                <a:rPr lang="en-US" altLang="zh-CN" sz="2000" dirty="0">
                  <a:solidFill>
                    <a:schemeClr val="bg1"/>
                  </a:solidFill>
                  <a:latin typeface="Bahnschrift Condensed" panose="020B0502040204020203" pitchFamily="34" charset="0"/>
                </a:rPr>
                <a:t>Chongqing University of Technology</a:t>
              </a:r>
              <a:endParaRPr lang="en-US" altLang="zh-CN" sz="20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47420" y="1358265"/>
            <a:ext cx="10744835" cy="2861310"/>
          </a:xfrm>
          <a:prstGeom prst="rect">
            <a:avLst/>
          </a:prstGeom>
        </p:spPr>
        <p:txBody>
          <a:bodyPr wrap="square">
            <a:spAutoFit/>
          </a:bodyPr>
          <a:lstStyle/>
          <a:p>
            <a:pPr algn="ctr"/>
            <a:r>
              <a:rPr lang="en-US" altLang="zh-CN" sz="3600" b="1" dirty="0">
                <a:solidFill>
                  <a:schemeClr val="tx1">
                    <a:lumMod val="75000"/>
                    <a:lumOff val="25000"/>
                  </a:schemeClr>
                </a:solidFill>
                <a:latin typeface="Times New Roman" panose="02020603050405020304" pitchFamily="18" charset="0"/>
                <a:cs typeface="Times New Roman" panose="02020603050405020304" pitchFamily="18" charset="0"/>
              </a:rPr>
              <a:t>EMNLP2020_Knowledge Guided Metric Learning for Few-Shot Text Classification</a:t>
            </a:r>
            <a:br>
              <a:rPr lang="en-US" altLang="zh-CN" sz="3600" dirty="0">
                <a:solidFill>
                  <a:schemeClr val="tx1">
                    <a:lumMod val="75000"/>
                    <a:lumOff val="25000"/>
                  </a:schemeClr>
                </a:solidFill>
              </a:rPr>
            </a:br>
            <a:br>
              <a:rPr lang="en-US" altLang="zh-CN" sz="3600" b="1"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smtClean="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solidFill>
                  <a:schemeClr val="tx1">
                    <a:lumMod val="75000"/>
                    <a:lumOff val="25000"/>
                  </a:schemeClr>
                </a:solidFill>
              </a:rPr>
            </a:br>
            <a:endParaRPr lang="en-US" altLang="zh-CN" sz="3600" b="1"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 name="文本框 1"/>
          <p:cNvSpPr txBox="1"/>
          <p:nvPr/>
        </p:nvSpPr>
        <p:spPr>
          <a:xfrm>
            <a:off x="7415313" y="5066553"/>
            <a:ext cx="3307080" cy="460375"/>
          </a:xfrm>
          <a:prstGeom prst="rect">
            <a:avLst/>
          </a:prstGeom>
          <a:noFill/>
        </p:spPr>
        <p:txBody>
          <a:bodyPr wrap="none" rtlCol="0">
            <a:spAutoFit/>
          </a:bodyPr>
          <a:lstStyle/>
          <a:p>
            <a:r>
              <a:rPr lang="en-US" altLang="zh-CN" sz="2400" b="1"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Reported by Ting Wang</a:t>
            </a:r>
            <a:endParaRPr lang="en-US" altLang="zh-CN" sz="2400" b="1"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706620" y="6133465"/>
            <a:ext cx="2414270" cy="368300"/>
          </a:xfrm>
          <a:prstGeom prst="rect">
            <a:avLst/>
          </a:prstGeom>
          <a:noFill/>
        </p:spPr>
        <p:txBody>
          <a:bodyPr wrap="none" rtlCol="0">
            <a:spAutoFit/>
          </a:bodyPr>
          <a:p>
            <a:r>
              <a:rPr lang="en-US" altLang="zh-CN" sz="1600" b="1" dirty="0">
                <a:solidFill>
                  <a:schemeClr val="bg1">
                    <a:lumMod val="65000"/>
                  </a:schemeClr>
                </a:solidFill>
                <a:latin typeface="黑体" panose="02010609060101010101" charset="-122"/>
                <a:ea typeface="黑体" panose="02010609060101010101" charset="-122"/>
              </a:rPr>
              <a:t>2021.01.31  •  BeiJing</a:t>
            </a:r>
            <a:r>
              <a:rPr lang="en-US" altLang="zh-CN" dirty="0"/>
              <a:t> </a:t>
            </a:r>
            <a:endParaRPr lang="en-US" altLang="zh-CN" dirty="0"/>
          </a:p>
        </p:txBody>
      </p:sp>
      <p:pic>
        <p:nvPicPr>
          <p:cNvPr id="12" name="图片 11"/>
          <p:cNvPicPr>
            <a:picLocks noChangeAspect="1"/>
          </p:cNvPicPr>
          <p:nvPr/>
        </p:nvPicPr>
        <p:blipFill>
          <a:blip r:embed="rId7"/>
          <a:stretch>
            <a:fillRect/>
          </a:stretch>
        </p:blipFill>
        <p:spPr>
          <a:xfrm>
            <a:off x="2414270" y="2927985"/>
            <a:ext cx="7363460" cy="18624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433955" y="2204720"/>
            <a:ext cx="7015480" cy="32905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9760"/>
            <a:ext cx="10515600" cy="987552"/>
          </a:xfrm>
        </p:spPr>
        <p:txBody>
          <a:bodyPr/>
          <a:lstStyle/>
          <a:p>
            <a:r>
              <a:rPr lang="en-US" altLang="zh-CN" sz="3200" dirty="0">
                <a:latin typeface="Times New Roman" panose="02020603050405020304" pitchFamily="18" charset="0"/>
              </a:rPr>
              <a:t>Conclusion</a:t>
            </a:r>
            <a:br>
              <a:rPr lang="en-US" altLang="zh-CN" sz="3200" dirty="0">
                <a:latin typeface="Times New Roman" panose="02020603050405020304" pitchFamily="18" charset="0"/>
              </a:rPr>
            </a:br>
            <a:endParaRPr lang="zh-CN" altLang="en-US" sz="3200" dirty="0">
              <a:latin typeface="Times New Roman" panose="02020603050405020304" pitchFamily="18" charset="0"/>
            </a:endParaRPr>
          </a:p>
        </p:txBody>
      </p:sp>
      <p:sp>
        <p:nvSpPr>
          <p:cNvPr id="4" name="TextBox 3"/>
          <p:cNvSpPr txBox="1"/>
          <p:nvPr/>
        </p:nvSpPr>
        <p:spPr>
          <a:xfrm>
            <a:off x="1733797" y="2090057"/>
            <a:ext cx="45719" cy="369332"/>
          </a:xfrm>
          <a:prstGeom prst="rect">
            <a:avLst/>
          </a:prstGeom>
          <a:noFill/>
        </p:spPr>
        <p:txBody>
          <a:bodyPr wrap="square" rtlCol="0">
            <a:spAutoFit/>
          </a:bodyPr>
          <a:lstStyle/>
          <a:p>
            <a:endParaRPr lang="zh-CN" altLang="en-US" dirty="0"/>
          </a:p>
        </p:txBody>
      </p:sp>
      <p:sp>
        <p:nvSpPr>
          <p:cNvPr id="6" name="文本框 5"/>
          <p:cNvSpPr txBox="1"/>
          <p:nvPr/>
        </p:nvSpPr>
        <p:spPr>
          <a:xfrm>
            <a:off x="386715" y="2275840"/>
            <a:ext cx="11544300" cy="1938020"/>
          </a:xfrm>
          <a:prstGeom prst="rect">
            <a:avLst/>
          </a:prstGeom>
          <a:noFill/>
        </p:spPr>
        <p:txBody>
          <a:bodyPr wrap="square" rtlCol="0">
            <a:spAutoFit/>
          </a:bodyPr>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Inspired by human intelligence, we introduce external knowledge into few-shot learning. A parameter generator network is investigated to this end,which can use external knowledge to generate relation network parameters. With these parameters,the relation network can handle diverse tasks with diverse metric. Through various experiments, we demonstrate that our model outperforms the current SOTA few-shot text classification models.</a:t>
            </a:r>
            <a:endPar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74750" y="1327134"/>
            <a:ext cx="10515600" cy="4859989"/>
          </a:xfrm>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rPr>
              <a:t>Thanks!</a:t>
            </a:r>
            <a:endPar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22" name="图片 21"/>
          <p:cNvPicPr>
            <a:picLocks noChangeAspect="1"/>
          </p:cNvPicPr>
          <p:nvPr/>
        </p:nvPicPr>
        <p:blipFill>
          <a:blip r:embed="rId7"/>
          <a:stretch>
            <a:fillRect/>
          </a:stretch>
        </p:blipFill>
        <p:spPr>
          <a:xfrm>
            <a:off x="662305" y="18700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组合 2"/>
          <p:cNvGrpSpPr/>
          <p:nvPr/>
        </p:nvGrpSpPr>
        <p:grpSpPr>
          <a:xfrm>
            <a:off x="5426075" y="1742440"/>
            <a:ext cx="3691890" cy="3967480"/>
            <a:chOff x="8545" y="2520"/>
            <a:chExt cx="5814" cy="6248"/>
          </a:xfrm>
        </p:grpSpPr>
        <p:sp>
          <p:nvSpPr>
            <p:cNvPr id="25" name="文本框 24"/>
            <p:cNvSpPr txBox="1"/>
            <p:nvPr/>
          </p:nvSpPr>
          <p:spPr>
            <a:xfrm>
              <a:off x="8599" y="5036"/>
              <a:ext cx="3754" cy="1113"/>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p:cNvSpPr txBox="1"/>
            <p:nvPr/>
          </p:nvSpPr>
          <p:spPr>
            <a:xfrm>
              <a:off x="8599" y="7656"/>
              <a:ext cx="4911" cy="1113"/>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5.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Conclusion</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文本框 22"/>
            <p:cNvSpPr txBox="1"/>
            <p:nvPr/>
          </p:nvSpPr>
          <p:spPr>
            <a:xfrm>
              <a:off x="8545" y="6376"/>
              <a:ext cx="5442" cy="1113"/>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文本框 21"/>
            <p:cNvSpPr txBox="1"/>
            <p:nvPr/>
          </p:nvSpPr>
          <p:spPr>
            <a:xfrm>
              <a:off x="8545" y="2520"/>
              <a:ext cx="5760" cy="1113"/>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4000" dirty="0" smtClean="0"/>
                <a:t>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21"/>
            <p:cNvSpPr txBox="1"/>
            <p:nvPr/>
          </p:nvSpPr>
          <p:spPr>
            <a:xfrm>
              <a:off x="8599" y="3783"/>
              <a:ext cx="5760" cy="1113"/>
            </a:xfrm>
            <a:prstGeom prst="rect">
              <a:avLst/>
            </a:prstGeom>
            <a:noFill/>
          </p:spPr>
          <p:txBody>
            <a:bodyPr wrap="square" rtlCol="0" anchor="ctr">
              <a:spAutoFit/>
            </a:bodyPr>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4000" dirty="0" smtClean="0"/>
                <a:t>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Innovation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5" name="矩形 4"/>
          <p:cNvSpPr/>
          <p:nvPr/>
        </p:nvSpPr>
        <p:spPr>
          <a:xfrm>
            <a:off x="883285" y="137785"/>
            <a:ext cx="4134485" cy="706755"/>
          </a:xfrm>
          <a:prstGeom prst="rect">
            <a:avLst/>
          </a:prstGeom>
        </p:spPr>
        <p:txBody>
          <a:bodyPr wrap="square">
            <a:spAutoFit/>
          </a:bodyPr>
          <a:p>
            <a:r>
              <a:rPr lang="en-US" altLang="zh-CN" sz="2000" dirty="0">
                <a:solidFill>
                  <a:schemeClr val="bg1"/>
                </a:solidFill>
                <a:latin typeface="Bahnschrift Condensed" panose="020B0502040204020203" pitchFamily="34" charset="0"/>
              </a:rPr>
              <a:t>Chongqing University of Technology</a:t>
            </a:r>
            <a:endParaRPr lang="en-US" altLang="zh-CN" sz="2000" dirty="0">
              <a:solidFill>
                <a:schemeClr val="bg1"/>
              </a:solidFill>
              <a:latin typeface="Bahnschrift Condensed" panose="020B0502040204020203"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dirty="0"/>
          </a:p>
        </p:txBody>
      </p:sp>
      <p:sp>
        <p:nvSpPr>
          <p:cNvPr id="29" name="文本框 28"/>
          <p:cNvSpPr txBox="1"/>
          <p:nvPr/>
        </p:nvSpPr>
        <p:spPr>
          <a:xfrm>
            <a:off x="417195" y="5550535"/>
            <a:ext cx="1668145" cy="368300"/>
          </a:xfrm>
          <a:prstGeom prst="rect">
            <a:avLst/>
          </a:prstGeom>
          <a:noFill/>
        </p:spPr>
        <p:txBody>
          <a:bodyPr wrap="square" rtlCol="0">
            <a:spAutoFit/>
          </a:bodyPr>
          <a:p>
            <a:r>
              <a:rPr lang="en-US" altLang="zh-CN"/>
              <a:t>meta-testing:</a:t>
            </a:r>
            <a:endParaRPr lang="en-US" altLang="zh-CN"/>
          </a:p>
        </p:txBody>
      </p:sp>
      <p:grpSp>
        <p:nvGrpSpPr>
          <p:cNvPr id="35" name="组合 34"/>
          <p:cNvGrpSpPr/>
          <p:nvPr/>
        </p:nvGrpSpPr>
        <p:grpSpPr>
          <a:xfrm rot="0">
            <a:off x="2198370" y="4555490"/>
            <a:ext cx="9385300" cy="1689735"/>
            <a:chOff x="1627" y="1470"/>
            <a:chExt cx="9958" cy="2661"/>
          </a:xfrm>
        </p:grpSpPr>
        <p:sp>
          <p:nvSpPr>
            <p:cNvPr id="36" name="矩形 35"/>
            <p:cNvSpPr/>
            <p:nvPr/>
          </p:nvSpPr>
          <p:spPr>
            <a:xfrm>
              <a:off x="1627" y="1470"/>
              <a:ext cx="9958" cy="2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7" name="组合 36"/>
            <p:cNvGrpSpPr/>
            <p:nvPr/>
          </p:nvGrpSpPr>
          <p:grpSpPr>
            <a:xfrm>
              <a:off x="1923" y="2012"/>
              <a:ext cx="2327" cy="1705"/>
              <a:chOff x="3357" y="1947"/>
              <a:chExt cx="2327" cy="1705"/>
            </a:xfrm>
          </p:grpSpPr>
          <p:sp>
            <p:nvSpPr>
              <p:cNvPr id="38" name="文本框 37"/>
              <p:cNvSpPr txBox="1"/>
              <p:nvPr/>
            </p:nvSpPr>
            <p:spPr>
              <a:xfrm>
                <a:off x="3357" y="1947"/>
                <a:ext cx="2327" cy="580"/>
              </a:xfrm>
              <a:prstGeom prst="rect">
                <a:avLst/>
              </a:prstGeom>
              <a:noFill/>
            </p:spPr>
            <p:txBody>
              <a:bodyPr wrap="square" rtlCol="0">
                <a:spAutoFit/>
              </a:bodyPr>
              <a:p>
                <a:r>
                  <a:rPr lang="en-US" altLang="zh-CN"/>
                  <a:t>meta task4:</a:t>
                </a:r>
                <a:endParaRPr lang="en-US" altLang="zh-CN"/>
              </a:p>
            </p:txBody>
          </p:sp>
          <p:sp>
            <p:nvSpPr>
              <p:cNvPr id="39" name="文本框 38"/>
              <p:cNvSpPr txBox="1"/>
              <p:nvPr/>
            </p:nvSpPr>
            <p:spPr>
              <a:xfrm>
                <a:off x="3357" y="3072"/>
                <a:ext cx="2327" cy="580"/>
              </a:xfrm>
              <a:prstGeom prst="rect">
                <a:avLst/>
              </a:prstGeom>
              <a:noFill/>
            </p:spPr>
            <p:txBody>
              <a:bodyPr wrap="square" rtlCol="0">
                <a:spAutoFit/>
              </a:bodyPr>
              <a:p>
                <a:r>
                  <a:rPr lang="en-US" altLang="zh-CN"/>
                  <a:t>meta task5:</a:t>
                </a:r>
                <a:endParaRPr lang="en-US" altLang="zh-CN"/>
              </a:p>
            </p:txBody>
          </p:sp>
        </p:grpSp>
      </p:grpSp>
      <p:grpSp>
        <p:nvGrpSpPr>
          <p:cNvPr id="11" name="组合 10"/>
          <p:cNvGrpSpPr/>
          <p:nvPr/>
        </p:nvGrpSpPr>
        <p:grpSpPr>
          <a:xfrm>
            <a:off x="4076700" y="4899660"/>
            <a:ext cx="4260215" cy="1145540"/>
            <a:chOff x="6420" y="7716"/>
            <a:chExt cx="6709" cy="1804"/>
          </a:xfrm>
        </p:grpSpPr>
        <p:pic>
          <p:nvPicPr>
            <p:cNvPr id="49" name="图片 48"/>
            <p:cNvPicPr>
              <a:picLocks noChangeAspect="1"/>
            </p:cNvPicPr>
            <p:nvPr/>
          </p:nvPicPr>
          <p:blipFill>
            <a:blip r:embed="rId1"/>
            <a:stretch>
              <a:fillRect/>
            </a:stretch>
          </p:blipFill>
          <p:spPr>
            <a:xfrm>
              <a:off x="6480" y="7717"/>
              <a:ext cx="721" cy="703"/>
            </a:xfrm>
            <a:prstGeom prst="rect">
              <a:avLst/>
            </a:prstGeom>
          </p:spPr>
        </p:pic>
        <p:pic>
          <p:nvPicPr>
            <p:cNvPr id="50" name="图片 49"/>
            <p:cNvPicPr>
              <a:picLocks noChangeAspect="1"/>
            </p:cNvPicPr>
            <p:nvPr/>
          </p:nvPicPr>
          <p:blipFill>
            <a:blip r:embed="rId1"/>
            <a:stretch>
              <a:fillRect/>
            </a:stretch>
          </p:blipFill>
          <p:spPr>
            <a:xfrm>
              <a:off x="7755" y="7717"/>
              <a:ext cx="721" cy="703"/>
            </a:xfrm>
            <a:prstGeom prst="rect">
              <a:avLst/>
            </a:prstGeom>
          </p:spPr>
        </p:pic>
        <p:pic>
          <p:nvPicPr>
            <p:cNvPr id="51" name="图片 50"/>
            <p:cNvPicPr>
              <a:picLocks noChangeAspect="1"/>
            </p:cNvPicPr>
            <p:nvPr/>
          </p:nvPicPr>
          <p:blipFill>
            <a:blip r:embed="rId1"/>
            <a:stretch>
              <a:fillRect/>
            </a:stretch>
          </p:blipFill>
          <p:spPr>
            <a:xfrm>
              <a:off x="8957" y="7716"/>
              <a:ext cx="721" cy="703"/>
            </a:xfrm>
            <a:prstGeom prst="rect">
              <a:avLst/>
            </a:prstGeom>
          </p:spPr>
        </p:pic>
        <p:pic>
          <p:nvPicPr>
            <p:cNvPr id="52" name="图片 51"/>
            <p:cNvPicPr>
              <a:picLocks noChangeAspect="1"/>
            </p:cNvPicPr>
            <p:nvPr/>
          </p:nvPicPr>
          <p:blipFill>
            <a:blip r:embed="rId1"/>
            <a:stretch>
              <a:fillRect/>
            </a:stretch>
          </p:blipFill>
          <p:spPr>
            <a:xfrm>
              <a:off x="10197" y="7717"/>
              <a:ext cx="721" cy="703"/>
            </a:xfrm>
            <a:prstGeom prst="rect">
              <a:avLst/>
            </a:prstGeom>
          </p:spPr>
        </p:pic>
        <p:pic>
          <p:nvPicPr>
            <p:cNvPr id="81" name="图片 80"/>
            <p:cNvPicPr>
              <a:picLocks noChangeAspect="1"/>
            </p:cNvPicPr>
            <p:nvPr/>
          </p:nvPicPr>
          <p:blipFill>
            <a:blip r:embed="rId1"/>
            <a:stretch>
              <a:fillRect/>
            </a:stretch>
          </p:blipFill>
          <p:spPr>
            <a:xfrm>
              <a:off x="11334" y="7717"/>
              <a:ext cx="721" cy="703"/>
            </a:xfrm>
            <a:prstGeom prst="rect">
              <a:avLst/>
            </a:prstGeom>
          </p:spPr>
        </p:pic>
        <p:pic>
          <p:nvPicPr>
            <p:cNvPr id="82" name="图片 81"/>
            <p:cNvPicPr>
              <a:picLocks noChangeAspect="1"/>
            </p:cNvPicPr>
            <p:nvPr/>
          </p:nvPicPr>
          <p:blipFill>
            <a:blip r:embed="rId1"/>
            <a:stretch>
              <a:fillRect/>
            </a:stretch>
          </p:blipFill>
          <p:spPr>
            <a:xfrm>
              <a:off x="12409" y="7716"/>
              <a:ext cx="721" cy="703"/>
            </a:xfrm>
            <a:prstGeom prst="rect">
              <a:avLst/>
            </a:prstGeom>
          </p:spPr>
        </p:pic>
        <p:pic>
          <p:nvPicPr>
            <p:cNvPr id="83" name="图片 82"/>
            <p:cNvPicPr>
              <a:picLocks noChangeAspect="1"/>
            </p:cNvPicPr>
            <p:nvPr/>
          </p:nvPicPr>
          <p:blipFill>
            <a:blip r:embed="rId2"/>
            <a:stretch>
              <a:fillRect/>
            </a:stretch>
          </p:blipFill>
          <p:spPr>
            <a:xfrm>
              <a:off x="6420" y="8741"/>
              <a:ext cx="733" cy="779"/>
            </a:xfrm>
            <a:prstGeom prst="rect">
              <a:avLst/>
            </a:prstGeom>
          </p:spPr>
        </p:pic>
        <p:pic>
          <p:nvPicPr>
            <p:cNvPr id="84" name="图片 83"/>
            <p:cNvPicPr>
              <a:picLocks noChangeAspect="1"/>
            </p:cNvPicPr>
            <p:nvPr/>
          </p:nvPicPr>
          <p:blipFill>
            <a:blip r:embed="rId2"/>
            <a:stretch>
              <a:fillRect/>
            </a:stretch>
          </p:blipFill>
          <p:spPr>
            <a:xfrm>
              <a:off x="7706" y="8741"/>
              <a:ext cx="733" cy="779"/>
            </a:xfrm>
            <a:prstGeom prst="rect">
              <a:avLst/>
            </a:prstGeom>
          </p:spPr>
        </p:pic>
        <p:pic>
          <p:nvPicPr>
            <p:cNvPr id="85" name="图片 84"/>
            <p:cNvPicPr>
              <a:picLocks noChangeAspect="1"/>
            </p:cNvPicPr>
            <p:nvPr/>
          </p:nvPicPr>
          <p:blipFill>
            <a:blip r:embed="rId2"/>
            <a:stretch>
              <a:fillRect/>
            </a:stretch>
          </p:blipFill>
          <p:spPr>
            <a:xfrm>
              <a:off x="8903" y="8741"/>
              <a:ext cx="733" cy="779"/>
            </a:xfrm>
            <a:prstGeom prst="rect">
              <a:avLst/>
            </a:prstGeom>
          </p:spPr>
        </p:pic>
        <p:pic>
          <p:nvPicPr>
            <p:cNvPr id="86" name="图片 85"/>
            <p:cNvPicPr>
              <a:picLocks noChangeAspect="1"/>
            </p:cNvPicPr>
            <p:nvPr/>
          </p:nvPicPr>
          <p:blipFill>
            <a:blip r:embed="rId2"/>
            <a:stretch>
              <a:fillRect/>
            </a:stretch>
          </p:blipFill>
          <p:spPr>
            <a:xfrm>
              <a:off x="10149" y="8741"/>
              <a:ext cx="733" cy="779"/>
            </a:xfrm>
            <a:prstGeom prst="rect">
              <a:avLst/>
            </a:prstGeom>
          </p:spPr>
        </p:pic>
        <p:pic>
          <p:nvPicPr>
            <p:cNvPr id="87" name="图片 86"/>
            <p:cNvPicPr>
              <a:picLocks noChangeAspect="1"/>
            </p:cNvPicPr>
            <p:nvPr/>
          </p:nvPicPr>
          <p:blipFill>
            <a:blip r:embed="rId2"/>
            <a:stretch>
              <a:fillRect/>
            </a:stretch>
          </p:blipFill>
          <p:spPr>
            <a:xfrm>
              <a:off x="11256" y="8742"/>
              <a:ext cx="733" cy="779"/>
            </a:xfrm>
            <a:prstGeom prst="rect">
              <a:avLst/>
            </a:prstGeom>
          </p:spPr>
        </p:pic>
        <p:pic>
          <p:nvPicPr>
            <p:cNvPr id="88" name="图片 87"/>
            <p:cNvPicPr>
              <a:picLocks noChangeAspect="1"/>
            </p:cNvPicPr>
            <p:nvPr/>
          </p:nvPicPr>
          <p:blipFill>
            <a:blip r:embed="rId2"/>
            <a:stretch>
              <a:fillRect/>
            </a:stretch>
          </p:blipFill>
          <p:spPr>
            <a:xfrm>
              <a:off x="12325" y="8741"/>
              <a:ext cx="733" cy="779"/>
            </a:xfrm>
            <a:prstGeom prst="rect">
              <a:avLst/>
            </a:prstGeom>
          </p:spPr>
        </p:pic>
      </p:grpSp>
      <p:sp>
        <p:nvSpPr>
          <p:cNvPr id="24" name="矩形 23"/>
          <p:cNvSpPr/>
          <p:nvPr/>
        </p:nvSpPr>
        <p:spPr>
          <a:xfrm>
            <a:off x="2198370" y="1600200"/>
            <a:ext cx="6323330" cy="2608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2538095" y="1983740"/>
            <a:ext cx="1477645" cy="368300"/>
          </a:xfrm>
          <a:prstGeom prst="rect">
            <a:avLst/>
          </a:prstGeom>
          <a:noFill/>
        </p:spPr>
        <p:txBody>
          <a:bodyPr wrap="square" rtlCol="0">
            <a:spAutoFit/>
          </a:bodyPr>
          <a:p>
            <a:r>
              <a:rPr lang="en-US" altLang="zh-CN"/>
              <a:t>meta task1:</a:t>
            </a:r>
            <a:endParaRPr lang="en-US" altLang="zh-CN"/>
          </a:p>
        </p:txBody>
      </p:sp>
      <p:sp>
        <p:nvSpPr>
          <p:cNvPr id="22" name="文本框 21"/>
          <p:cNvSpPr txBox="1"/>
          <p:nvPr/>
        </p:nvSpPr>
        <p:spPr>
          <a:xfrm>
            <a:off x="356235" y="2386330"/>
            <a:ext cx="1842135" cy="368300"/>
          </a:xfrm>
          <a:prstGeom prst="rect">
            <a:avLst/>
          </a:prstGeom>
          <a:noFill/>
        </p:spPr>
        <p:txBody>
          <a:bodyPr wrap="square" rtlCol="0">
            <a:spAutoFit/>
          </a:bodyPr>
          <a:p>
            <a:r>
              <a:rPr lang="en-US" altLang="zh-CN"/>
              <a:t>meta-training:</a:t>
            </a:r>
            <a:endParaRPr lang="en-US" altLang="zh-CN"/>
          </a:p>
        </p:txBody>
      </p:sp>
      <p:pic>
        <p:nvPicPr>
          <p:cNvPr id="30" name="图片 29"/>
          <p:cNvPicPr>
            <a:picLocks noChangeAspect="1"/>
          </p:cNvPicPr>
          <p:nvPr/>
        </p:nvPicPr>
        <p:blipFill>
          <a:blip r:embed="rId3"/>
          <a:stretch>
            <a:fillRect/>
          </a:stretch>
        </p:blipFill>
        <p:spPr>
          <a:xfrm>
            <a:off x="4069715" y="1949450"/>
            <a:ext cx="365760" cy="436880"/>
          </a:xfrm>
          <a:prstGeom prst="rect">
            <a:avLst/>
          </a:prstGeom>
        </p:spPr>
      </p:pic>
      <p:pic>
        <p:nvPicPr>
          <p:cNvPr id="31" name="图片 30"/>
          <p:cNvPicPr>
            <a:picLocks noChangeAspect="1"/>
          </p:cNvPicPr>
          <p:nvPr/>
        </p:nvPicPr>
        <p:blipFill>
          <a:blip r:embed="rId3"/>
          <a:stretch>
            <a:fillRect/>
          </a:stretch>
        </p:blipFill>
        <p:spPr>
          <a:xfrm>
            <a:off x="4832985" y="1949450"/>
            <a:ext cx="365760" cy="436880"/>
          </a:xfrm>
          <a:prstGeom prst="rect">
            <a:avLst/>
          </a:prstGeom>
        </p:spPr>
      </p:pic>
      <p:pic>
        <p:nvPicPr>
          <p:cNvPr id="32" name="图片 31"/>
          <p:cNvPicPr>
            <a:picLocks noChangeAspect="1"/>
          </p:cNvPicPr>
          <p:nvPr/>
        </p:nvPicPr>
        <p:blipFill>
          <a:blip r:embed="rId3"/>
          <a:stretch>
            <a:fillRect/>
          </a:stretch>
        </p:blipFill>
        <p:spPr>
          <a:xfrm>
            <a:off x="5596255" y="1949450"/>
            <a:ext cx="365760" cy="436880"/>
          </a:xfrm>
          <a:prstGeom prst="rect">
            <a:avLst/>
          </a:prstGeom>
        </p:spPr>
      </p:pic>
      <p:pic>
        <p:nvPicPr>
          <p:cNvPr id="33" name="图片 32"/>
          <p:cNvPicPr>
            <a:picLocks noChangeAspect="1"/>
          </p:cNvPicPr>
          <p:nvPr/>
        </p:nvPicPr>
        <p:blipFill>
          <a:blip r:embed="rId3"/>
          <a:stretch>
            <a:fillRect/>
          </a:stretch>
        </p:blipFill>
        <p:spPr>
          <a:xfrm>
            <a:off x="6383655" y="1949450"/>
            <a:ext cx="365760" cy="436880"/>
          </a:xfrm>
          <a:prstGeom prst="rect">
            <a:avLst/>
          </a:prstGeom>
        </p:spPr>
      </p:pic>
      <p:pic>
        <p:nvPicPr>
          <p:cNvPr id="73" name="图片 72"/>
          <p:cNvPicPr>
            <a:picLocks noChangeAspect="1"/>
          </p:cNvPicPr>
          <p:nvPr/>
        </p:nvPicPr>
        <p:blipFill>
          <a:blip r:embed="rId3"/>
          <a:stretch>
            <a:fillRect/>
          </a:stretch>
        </p:blipFill>
        <p:spPr>
          <a:xfrm>
            <a:off x="7136130" y="1949450"/>
            <a:ext cx="365760" cy="436880"/>
          </a:xfrm>
          <a:prstGeom prst="rect">
            <a:avLst/>
          </a:prstGeom>
        </p:spPr>
      </p:pic>
      <p:pic>
        <p:nvPicPr>
          <p:cNvPr id="74" name="图片 73"/>
          <p:cNvPicPr>
            <a:picLocks noChangeAspect="1"/>
          </p:cNvPicPr>
          <p:nvPr/>
        </p:nvPicPr>
        <p:blipFill>
          <a:blip r:embed="rId3"/>
          <a:stretch>
            <a:fillRect/>
          </a:stretch>
        </p:blipFill>
        <p:spPr>
          <a:xfrm>
            <a:off x="7864475" y="1949450"/>
            <a:ext cx="365760" cy="436880"/>
          </a:xfrm>
          <a:prstGeom prst="rect">
            <a:avLst/>
          </a:prstGeom>
        </p:spPr>
      </p:pic>
      <p:sp>
        <p:nvSpPr>
          <p:cNvPr id="104" name="矩形 103"/>
          <p:cNvSpPr/>
          <p:nvPr/>
        </p:nvSpPr>
        <p:spPr>
          <a:xfrm>
            <a:off x="2198370" y="1600200"/>
            <a:ext cx="9446260" cy="2609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0" name="图片 109"/>
          <p:cNvPicPr>
            <a:picLocks noChangeAspect="1"/>
          </p:cNvPicPr>
          <p:nvPr/>
        </p:nvPicPr>
        <p:blipFill>
          <a:blip r:embed="rId3"/>
          <a:stretch>
            <a:fillRect/>
          </a:stretch>
        </p:blipFill>
        <p:spPr>
          <a:xfrm>
            <a:off x="4069715" y="1949450"/>
            <a:ext cx="365760" cy="436880"/>
          </a:xfrm>
          <a:prstGeom prst="rect">
            <a:avLst/>
          </a:prstGeom>
        </p:spPr>
      </p:pic>
      <p:pic>
        <p:nvPicPr>
          <p:cNvPr id="111" name="图片 110"/>
          <p:cNvPicPr>
            <a:picLocks noChangeAspect="1"/>
          </p:cNvPicPr>
          <p:nvPr/>
        </p:nvPicPr>
        <p:blipFill>
          <a:blip r:embed="rId3"/>
          <a:stretch>
            <a:fillRect/>
          </a:stretch>
        </p:blipFill>
        <p:spPr>
          <a:xfrm>
            <a:off x="4832985" y="1949450"/>
            <a:ext cx="365760" cy="436880"/>
          </a:xfrm>
          <a:prstGeom prst="rect">
            <a:avLst/>
          </a:prstGeom>
        </p:spPr>
      </p:pic>
      <p:pic>
        <p:nvPicPr>
          <p:cNvPr id="112" name="图片 111"/>
          <p:cNvPicPr>
            <a:picLocks noChangeAspect="1"/>
          </p:cNvPicPr>
          <p:nvPr/>
        </p:nvPicPr>
        <p:blipFill>
          <a:blip r:embed="rId3"/>
          <a:stretch>
            <a:fillRect/>
          </a:stretch>
        </p:blipFill>
        <p:spPr>
          <a:xfrm>
            <a:off x="5596255" y="1949450"/>
            <a:ext cx="365760" cy="436880"/>
          </a:xfrm>
          <a:prstGeom prst="rect">
            <a:avLst/>
          </a:prstGeom>
        </p:spPr>
      </p:pic>
      <p:pic>
        <p:nvPicPr>
          <p:cNvPr id="113" name="图片 112"/>
          <p:cNvPicPr>
            <a:picLocks noChangeAspect="1"/>
          </p:cNvPicPr>
          <p:nvPr/>
        </p:nvPicPr>
        <p:blipFill>
          <a:blip r:embed="rId3"/>
          <a:stretch>
            <a:fillRect/>
          </a:stretch>
        </p:blipFill>
        <p:spPr>
          <a:xfrm>
            <a:off x="6383655" y="1949450"/>
            <a:ext cx="365760" cy="436880"/>
          </a:xfrm>
          <a:prstGeom prst="rect">
            <a:avLst/>
          </a:prstGeom>
        </p:spPr>
      </p:pic>
      <p:pic>
        <p:nvPicPr>
          <p:cNvPr id="122" name="图片 121"/>
          <p:cNvPicPr>
            <a:picLocks noChangeAspect="1"/>
          </p:cNvPicPr>
          <p:nvPr/>
        </p:nvPicPr>
        <p:blipFill>
          <a:blip r:embed="rId3"/>
          <a:stretch>
            <a:fillRect/>
          </a:stretch>
        </p:blipFill>
        <p:spPr>
          <a:xfrm>
            <a:off x="7136130" y="1949450"/>
            <a:ext cx="365760" cy="436880"/>
          </a:xfrm>
          <a:prstGeom prst="rect">
            <a:avLst/>
          </a:prstGeom>
        </p:spPr>
      </p:pic>
      <p:pic>
        <p:nvPicPr>
          <p:cNvPr id="123" name="图片 122"/>
          <p:cNvPicPr>
            <a:picLocks noChangeAspect="1"/>
          </p:cNvPicPr>
          <p:nvPr/>
        </p:nvPicPr>
        <p:blipFill>
          <a:blip r:embed="rId3"/>
          <a:stretch>
            <a:fillRect/>
          </a:stretch>
        </p:blipFill>
        <p:spPr>
          <a:xfrm>
            <a:off x="7864475" y="1949450"/>
            <a:ext cx="365760" cy="436880"/>
          </a:xfrm>
          <a:prstGeom prst="rect">
            <a:avLst/>
          </a:prstGeom>
        </p:spPr>
      </p:pic>
      <p:grpSp>
        <p:nvGrpSpPr>
          <p:cNvPr id="71" name="组合 70"/>
          <p:cNvGrpSpPr/>
          <p:nvPr/>
        </p:nvGrpSpPr>
        <p:grpSpPr>
          <a:xfrm>
            <a:off x="2477135" y="2754630"/>
            <a:ext cx="5704840" cy="497840"/>
            <a:chOff x="3977" y="4127"/>
            <a:chExt cx="8984" cy="784"/>
          </a:xfrm>
        </p:grpSpPr>
        <p:sp>
          <p:nvSpPr>
            <p:cNvPr id="21" name="文本框 20"/>
            <p:cNvSpPr txBox="1"/>
            <p:nvPr/>
          </p:nvSpPr>
          <p:spPr>
            <a:xfrm>
              <a:off x="3977" y="4187"/>
              <a:ext cx="2412" cy="724"/>
            </a:xfrm>
            <a:prstGeom prst="rect">
              <a:avLst/>
            </a:prstGeom>
            <a:noFill/>
          </p:spPr>
          <p:txBody>
            <a:bodyPr wrap="square" rtlCol="0">
              <a:spAutoFit/>
            </a:bodyPr>
            <a:p>
              <a:r>
                <a:rPr lang="en-US" altLang="zh-CN"/>
                <a:t>meta task2:</a:t>
              </a:r>
              <a:endParaRPr lang="en-US" altLang="zh-CN"/>
            </a:p>
          </p:txBody>
        </p:sp>
        <p:pic>
          <p:nvPicPr>
            <p:cNvPr id="41" name="图片 40"/>
            <p:cNvPicPr>
              <a:picLocks noChangeAspect="1"/>
            </p:cNvPicPr>
            <p:nvPr/>
          </p:nvPicPr>
          <p:blipFill>
            <a:blip r:embed="rId4"/>
            <a:stretch>
              <a:fillRect/>
            </a:stretch>
          </p:blipFill>
          <p:spPr>
            <a:xfrm>
              <a:off x="6408" y="4127"/>
              <a:ext cx="577" cy="699"/>
            </a:xfrm>
            <a:prstGeom prst="rect">
              <a:avLst/>
            </a:prstGeom>
          </p:spPr>
        </p:pic>
        <p:pic>
          <p:nvPicPr>
            <p:cNvPr id="42" name="图片 41"/>
            <p:cNvPicPr>
              <a:picLocks noChangeAspect="1"/>
            </p:cNvPicPr>
            <p:nvPr/>
          </p:nvPicPr>
          <p:blipFill>
            <a:blip r:embed="rId4"/>
            <a:stretch>
              <a:fillRect/>
            </a:stretch>
          </p:blipFill>
          <p:spPr>
            <a:xfrm>
              <a:off x="7610" y="4128"/>
              <a:ext cx="577" cy="699"/>
            </a:xfrm>
            <a:prstGeom prst="rect">
              <a:avLst/>
            </a:prstGeom>
          </p:spPr>
        </p:pic>
        <p:pic>
          <p:nvPicPr>
            <p:cNvPr id="43" name="图片 42"/>
            <p:cNvPicPr>
              <a:picLocks noChangeAspect="1"/>
            </p:cNvPicPr>
            <p:nvPr/>
          </p:nvPicPr>
          <p:blipFill>
            <a:blip r:embed="rId4"/>
            <a:stretch>
              <a:fillRect/>
            </a:stretch>
          </p:blipFill>
          <p:spPr>
            <a:xfrm>
              <a:off x="8813" y="4127"/>
              <a:ext cx="577" cy="699"/>
            </a:xfrm>
            <a:prstGeom prst="rect">
              <a:avLst/>
            </a:prstGeom>
          </p:spPr>
        </p:pic>
        <p:pic>
          <p:nvPicPr>
            <p:cNvPr id="44" name="图片 43"/>
            <p:cNvPicPr>
              <a:picLocks noChangeAspect="1"/>
            </p:cNvPicPr>
            <p:nvPr/>
          </p:nvPicPr>
          <p:blipFill>
            <a:blip r:embed="rId4"/>
            <a:stretch>
              <a:fillRect/>
            </a:stretch>
          </p:blipFill>
          <p:spPr>
            <a:xfrm>
              <a:off x="10053" y="4127"/>
              <a:ext cx="577" cy="699"/>
            </a:xfrm>
            <a:prstGeom prst="rect">
              <a:avLst/>
            </a:prstGeom>
          </p:spPr>
        </p:pic>
        <p:pic>
          <p:nvPicPr>
            <p:cNvPr id="77" name="图片 76"/>
            <p:cNvPicPr>
              <a:picLocks noChangeAspect="1"/>
            </p:cNvPicPr>
            <p:nvPr/>
          </p:nvPicPr>
          <p:blipFill>
            <a:blip r:embed="rId4"/>
            <a:stretch>
              <a:fillRect/>
            </a:stretch>
          </p:blipFill>
          <p:spPr>
            <a:xfrm>
              <a:off x="11238" y="4127"/>
              <a:ext cx="577" cy="699"/>
            </a:xfrm>
            <a:prstGeom prst="rect">
              <a:avLst/>
            </a:prstGeom>
          </p:spPr>
        </p:pic>
        <p:pic>
          <p:nvPicPr>
            <p:cNvPr id="78" name="图片 77"/>
            <p:cNvPicPr>
              <a:picLocks noChangeAspect="1"/>
            </p:cNvPicPr>
            <p:nvPr/>
          </p:nvPicPr>
          <p:blipFill>
            <a:blip r:embed="rId4"/>
            <a:stretch>
              <a:fillRect/>
            </a:stretch>
          </p:blipFill>
          <p:spPr>
            <a:xfrm>
              <a:off x="12385" y="4128"/>
              <a:ext cx="577" cy="699"/>
            </a:xfrm>
            <a:prstGeom prst="rect">
              <a:avLst/>
            </a:prstGeom>
          </p:spPr>
        </p:pic>
        <p:pic>
          <p:nvPicPr>
            <p:cNvPr id="114" name="图片 113"/>
            <p:cNvPicPr>
              <a:picLocks noChangeAspect="1"/>
            </p:cNvPicPr>
            <p:nvPr/>
          </p:nvPicPr>
          <p:blipFill>
            <a:blip r:embed="rId4"/>
            <a:stretch>
              <a:fillRect/>
            </a:stretch>
          </p:blipFill>
          <p:spPr>
            <a:xfrm>
              <a:off x="6408" y="4127"/>
              <a:ext cx="577" cy="699"/>
            </a:xfrm>
            <a:prstGeom prst="rect">
              <a:avLst/>
            </a:prstGeom>
          </p:spPr>
        </p:pic>
        <p:pic>
          <p:nvPicPr>
            <p:cNvPr id="115" name="图片 114"/>
            <p:cNvPicPr>
              <a:picLocks noChangeAspect="1"/>
            </p:cNvPicPr>
            <p:nvPr/>
          </p:nvPicPr>
          <p:blipFill>
            <a:blip r:embed="rId4"/>
            <a:stretch>
              <a:fillRect/>
            </a:stretch>
          </p:blipFill>
          <p:spPr>
            <a:xfrm>
              <a:off x="7610" y="4128"/>
              <a:ext cx="577" cy="699"/>
            </a:xfrm>
            <a:prstGeom prst="rect">
              <a:avLst/>
            </a:prstGeom>
          </p:spPr>
        </p:pic>
        <p:pic>
          <p:nvPicPr>
            <p:cNvPr id="116" name="图片 115"/>
            <p:cNvPicPr>
              <a:picLocks noChangeAspect="1"/>
            </p:cNvPicPr>
            <p:nvPr/>
          </p:nvPicPr>
          <p:blipFill>
            <a:blip r:embed="rId4"/>
            <a:stretch>
              <a:fillRect/>
            </a:stretch>
          </p:blipFill>
          <p:spPr>
            <a:xfrm>
              <a:off x="8813" y="4127"/>
              <a:ext cx="577" cy="699"/>
            </a:xfrm>
            <a:prstGeom prst="rect">
              <a:avLst/>
            </a:prstGeom>
          </p:spPr>
        </p:pic>
        <p:pic>
          <p:nvPicPr>
            <p:cNvPr id="117" name="图片 116"/>
            <p:cNvPicPr>
              <a:picLocks noChangeAspect="1"/>
            </p:cNvPicPr>
            <p:nvPr/>
          </p:nvPicPr>
          <p:blipFill>
            <a:blip r:embed="rId4"/>
            <a:stretch>
              <a:fillRect/>
            </a:stretch>
          </p:blipFill>
          <p:spPr>
            <a:xfrm>
              <a:off x="10053" y="4127"/>
              <a:ext cx="577" cy="699"/>
            </a:xfrm>
            <a:prstGeom prst="rect">
              <a:avLst/>
            </a:prstGeom>
          </p:spPr>
        </p:pic>
        <p:pic>
          <p:nvPicPr>
            <p:cNvPr id="124" name="图片 123"/>
            <p:cNvPicPr>
              <a:picLocks noChangeAspect="1"/>
            </p:cNvPicPr>
            <p:nvPr/>
          </p:nvPicPr>
          <p:blipFill>
            <a:blip r:embed="rId4"/>
            <a:stretch>
              <a:fillRect/>
            </a:stretch>
          </p:blipFill>
          <p:spPr>
            <a:xfrm>
              <a:off x="11238" y="4127"/>
              <a:ext cx="577" cy="699"/>
            </a:xfrm>
            <a:prstGeom prst="rect">
              <a:avLst/>
            </a:prstGeom>
          </p:spPr>
        </p:pic>
        <p:pic>
          <p:nvPicPr>
            <p:cNvPr id="125" name="图片 124"/>
            <p:cNvPicPr>
              <a:picLocks noChangeAspect="1"/>
            </p:cNvPicPr>
            <p:nvPr/>
          </p:nvPicPr>
          <p:blipFill>
            <a:blip r:embed="rId4"/>
            <a:stretch>
              <a:fillRect/>
            </a:stretch>
          </p:blipFill>
          <p:spPr>
            <a:xfrm>
              <a:off x="12385" y="4128"/>
              <a:ext cx="577" cy="699"/>
            </a:xfrm>
            <a:prstGeom prst="rect">
              <a:avLst/>
            </a:prstGeom>
          </p:spPr>
        </p:pic>
      </p:grpSp>
      <p:grpSp>
        <p:nvGrpSpPr>
          <p:cNvPr id="67" name="组合 66"/>
          <p:cNvGrpSpPr/>
          <p:nvPr/>
        </p:nvGrpSpPr>
        <p:grpSpPr>
          <a:xfrm>
            <a:off x="2525395" y="3538220"/>
            <a:ext cx="5737860" cy="419100"/>
            <a:chOff x="3997" y="5320"/>
            <a:chExt cx="9036" cy="660"/>
          </a:xfrm>
        </p:grpSpPr>
        <p:sp>
          <p:nvSpPr>
            <p:cNvPr id="23" name="文本框 22"/>
            <p:cNvSpPr txBox="1"/>
            <p:nvPr/>
          </p:nvSpPr>
          <p:spPr>
            <a:xfrm>
              <a:off x="3997" y="5320"/>
              <a:ext cx="2327" cy="580"/>
            </a:xfrm>
            <a:prstGeom prst="rect">
              <a:avLst/>
            </a:prstGeom>
            <a:noFill/>
          </p:spPr>
          <p:txBody>
            <a:bodyPr wrap="square" rtlCol="0">
              <a:spAutoFit/>
            </a:bodyPr>
            <a:p>
              <a:r>
                <a:rPr lang="en-US" altLang="zh-CN"/>
                <a:t>meta task3:</a:t>
              </a:r>
              <a:endParaRPr lang="en-US" altLang="zh-CN"/>
            </a:p>
          </p:txBody>
        </p:sp>
        <p:pic>
          <p:nvPicPr>
            <p:cNvPr id="45" name="图片 44"/>
            <p:cNvPicPr>
              <a:picLocks noChangeAspect="1"/>
            </p:cNvPicPr>
            <p:nvPr/>
          </p:nvPicPr>
          <p:blipFill>
            <a:blip r:embed="rId5"/>
            <a:stretch>
              <a:fillRect/>
            </a:stretch>
          </p:blipFill>
          <p:spPr>
            <a:xfrm>
              <a:off x="6337" y="5320"/>
              <a:ext cx="720" cy="660"/>
            </a:xfrm>
            <a:prstGeom prst="rect">
              <a:avLst/>
            </a:prstGeom>
          </p:spPr>
        </p:pic>
        <p:pic>
          <p:nvPicPr>
            <p:cNvPr id="46" name="图片 45"/>
            <p:cNvPicPr>
              <a:picLocks noChangeAspect="1"/>
            </p:cNvPicPr>
            <p:nvPr/>
          </p:nvPicPr>
          <p:blipFill>
            <a:blip r:embed="rId5"/>
            <a:stretch>
              <a:fillRect/>
            </a:stretch>
          </p:blipFill>
          <p:spPr>
            <a:xfrm>
              <a:off x="7539" y="5320"/>
              <a:ext cx="720" cy="660"/>
            </a:xfrm>
            <a:prstGeom prst="rect">
              <a:avLst/>
            </a:prstGeom>
          </p:spPr>
        </p:pic>
        <p:pic>
          <p:nvPicPr>
            <p:cNvPr id="47" name="图片 46"/>
            <p:cNvPicPr>
              <a:picLocks noChangeAspect="1"/>
            </p:cNvPicPr>
            <p:nvPr/>
          </p:nvPicPr>
          <p:blipFill>
            <a:blip r:embed="rId5"/>
            <a:stretch>
              <a:fillRect/>
            </a:stretch>
          </p:blipFill>
          <p:spPr>
            <a:xfrm>
              <a:off x="8813" y="5320"/>
              <a:ext cx="720" cy="660"/>
            </a:xfrm>
            <a:prstGeom prst="rect">
              <a:avLst/>
            </a:prstGeom>
          </p:spPr>
        </p:pic>
        <p:pic>
          <p:nvPicPr>
            <p:cNvPr id="48" name="图片 47"/>
            <p:cNvPicPr>
              <a:picLocks noChangeAspect="1"/>
            </p:cNvPicPr>
            <p:nvPr/>
          </p:nvPicPr>
          <p:blipFill>
            <a:blip r:embed="rId5"/>
            <a:stretch>
              <a:fillRect/>
            </a:stretch>
          </p:blipFill>
          <p:spPr>
            <a:xfrm>
              <a:off x="9910" y="5320"/>
              <a:ext cx="720" cy="660"/>
            </a:xfrm>
            <a:prstGeom prst="rect">
              <a:avLst/>
            </a:prstGeom>
          </p:spPr>
        </p:pic>
        <p:pic>
          <p:nvPicPr>
            <p:cNvPr id="79" name="图片 78"/>
            <p:cNvPicPr>
              <a:picLocks noChangeAspect="1"/>
            </p:cNvPicPr>
            <p:nvPr/>
          </p:nvPicPr>
          <p:blipFill>
            <a:blip r:embed="rId5"/>
            <a:stretch>
              <a:fillRect/>
            </a:stretch>
          </p:blipFill>
          <p:spPr>
            <a:xfrm>
              <a:off x="11094" y="5320"/>
              <a:ext cx="720" cy="660"/>
            </a:xfrm>
            <a:prstGeom prst="rect">
              <a:avLst/>
            </a:prstGeom>
          </p:spPr>
        </p:pic>
        <p:pic>
          <p:nvPicPr>
            <p:cNvPr id="118" name="图片 117"/>
            <p:cNvPicPr>
              <a:picLocks noChangeAspect="1"/>
            </p:cNvPicPr>
            <p:nvPr/>
          </p:nvPicPr>
          <p:blipFill>
            <a:blip r:embed="rId5"/>
            <a:stretch>
              <a:fillRect/>
            </a:stretch>
          </p:blipFill>
          <p:spPr>
            <a:xfrm>
              <a:off x="6337" y="5320"/>
              <a:ext cx="720" cy="660"/>
            </a:xfrm>
            <a:prstGeom prst="rect">
              <a:avLst/>
            </a:prstGeom>
          </p:spPr>
        </p:pic>
        <p:pic>
          <p:nvPicPr>
            <p:cNvPr id="119" name="图片 118"/>
            <p:cNvPicPr>
              <a:picLocks noChangeAspect="1"/>
            </p:cNvPicPr>
            <p:nvPr/>
          </p:nvPicPr>
          <p:blipFill>
            <a:blip r:embed="rId5"/>
            <a:stretch>
              <a:fillRect/>
            </a:stretch>
          </p:blipFill>
          <p:spPr>
            <a:xfrm>
              <a:off x="7539" y="5320"/>
              <a:ext cx="720" cy="660"/>
            </a:xfrm>
            <a:prstGeom prst="rect">
              <a:avLst/>
            </a:prstGeom>
          </p:spPr>
        </p:pic>
        <p:pic>
          <p:nvPicPr>
            <p:cNvPr id="120" name="图片 119"/>
            <p:cNvPicPr>
              <a:picLocks noChangeAspect="1"/>
            </p:cNvPicPr>
            <p:nvPr/>
          </p:nvPicPr>
          <p:blipFill>
            <a:blip r:embed="rId5"/>
            <a:stretch>
              <a:fillRect/>
            </a:stretch>
          </p:blipFill>
          <p:spPr>
            <a:xfrm>
              <a:off x="8813" y="5320"/>
              <a:ext cx="720" cy="660"/>
            </a:xfrm>
            <a:prstGeom prst="rect">
              <a:avLst/>
            </a:prstGeom>
          </p:spPr>
        </p:pic>
        <p:pic>
          <p:nvPicPr>
            <p:cNvPr id="121" name="图片 120"/>
            <p:cNvPicPr>
              <a:picLocks noChangeAspect="1"/>
            </p:cNvPicPr>
            <p:nvPr/>
          </p:nvPicPr>
          <p:blipFill>
            <a:blip r:embed="rId5"/>
            <a:stretch>
              <a:fillRect/>
            </a:stretch>
          </p:blipFill>
          <p:spPr>
            <a:xfrm>
              <a:off x="9910" y="5320"/>
              <a:ext cx="720" cy="660"/>
            </a:xfrm>
            <a:prstGeom prst="rect">
              <a:avLst/>
            </a:prstGeom>
          </p:spPr>
        </p:pic>
        <p:pic>
          <p:nvPicPr>
            <p:cNvPr id="126" name="图片 125"/>
            <p:cNvPicPr>
              <a:picLocks noChangeAspect="1"/>
            </p:cNvPicPr>
            <p:nvPr/>
          </p:nvPicPr>
          <p:blipFill>
            <a:blip r:embed="rId5"/>
            <a:stretch>
              <a:fillRect/>
            </a:stretch>
          </p:blipFill>
          <p:spPr>
            <a:xfrm>
              <a:off x="11094" y="5320"/>
              <a:ext cx="720" cy="660"/>
            </a:xfrm>
            <a:prstGeom prst="rect">
              <a:avLst/>
            </a:prstGeom>
          </p:spPr>
        </p:pic>
        <p:pic>
          <p:nvPicPr>
            <p:cNvPr id="127" name="图片 126"/>
            <p:cNvPicPr>
              <a:picLocks noChangeAspect="1"/>
            </p:cNvPicPr>
            <p:nvPr/>
          </p:nvPicPr>
          <p:blipFill>
            <a:blip r:embed="rId5"/>
            <a:stretch>
              <a:fillRect/>
            </a:stretch>
          </p:blipFill>
          <p:spPr>
            <a:xfrm>
              <a:off x="12313" y="5320"/>
              <a:ext cx="720" cy="660"/>
            </a:xfrm>
            <a:prstGeom prst="rect">
              <a:avLst/>
            </a:prstGeom>
          </p:spPr>
        </p:pic>
      </p:grpSp>
      <p:cxnSp>
        <p:nvCxnSpPr>
          <p:cNvPr id="12" name="直接连接符 11"/>
          <p:cNvCxnSpPr/>
          <p:nvPr/>
        </p:nvCxnSpPr>
        <p:spPr>
          <a:xfrm flipH="1">
            <a:off x="8517890" y="4551045"/>
            <a:ext cx="10160" cy="169418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右箭头 12"/>
          <p:cNvSpPr/>
          <p:nvPr/>
        </p:nvSpPr>
        <p:spPr>
          <a:xfrm rot="14280000">
            <a:off x="3460750" y="1334770"/>
            <a:ext cx="622935" cy="417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2430145" y="854710"/>
            <a:ext cx="1694180" cy="398780"/>
          </a:xfrm>
          <a:prstGeom prst="rect">
            <a:avLst/>
          </a:prstGeom>
          <a:noFill/>
        </p:spPr>
        <p:txBody>
          <a:bodyPr wrap="square" rtlCol="0">
            <a:spAutoFit/>
          </a:bodyPr>
          <a:p>
            <a:r>
              <a:rPr lang="en-US" altLang="zh-CN" sz="20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Support set</a:t>
            </a:r>
            <a:endParaRPr lang="en-US" altLang="zh-CN" sz="20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53" name="组合 52"/>
          <p:cNvGrpSpPr/>
          <p:nvPr/>
        </p:nvGrpSpPr>
        <p:grpSpPr>
          <a:xfrm>
            <a:off x="8929370" y="1983740"/>
            <a:ext cx="2268855" cy="436880"/>
            <a:chOff x="13789" y="3124"/>
            <a:chExt cx="3573" cy="688"/>
          </a:xfrm>
        </p:grpSpPr>
        <p:pic>
          <p:nvPicPr>
            <p:cNvPr id="15" name="图片 14"/>
            <p:cNvPicPr>
              <a:picLocks noChangeAspect="1"/>
            </p:cNvPicPr>
            <p:nvPr/>
          </p:nvPicPr>
          <p:blipFill>
            <a:blip r:embed="rId3"/>
            <a:stretch>
              <a:fillRect/>
            </a:stretch>
          </p:blipFill>
          <p:spPr>
            <a:xfrm>
              <a:off x="13789" y="3124"/>
              <a:ext cx="576" cy="688"/>
            </a:xfrm>
            <a:prstGeom prst="rect">
              <a:avLst/>
            </a:prstGeom>
          </p:spPr>
        </p:pic>
        <p:pic>
          <p:nvPicPr>
            <p:cNvPr id="16" name="图片 15"/>
            <p:cNvPicPr>
              <a:picLocks noChangeAspect="1"/>
            </p:cNvPicPr>
            <p:nvPr/>
          </p:nvPicPr>
          <p:blipFill>
            <a:blip r:embed="rId3"/>
            <a:stretch>
              <a:fillRect/>
            </a:stretch>
          </p:blipFill>
          <p:spPr>
            <a:xfrm>
              <a:off x="15291" y="3124"/>
              <a:ext cx="576" cy="688"/>
            </a:xfrm>
            <a:prstGeom prst="rect">
              <a:avLst/>
            </a:prstGeom>
          </p:spPr>
        </p:pic>
        <p:pic>
          <p:nvPicPr>
            <p:cNvPr id="40" name="图片 39"/>
            <p:cNvPicPr>
              <a:picLocks noChangeAspect="1"/>
            </p:cNvPicPr>
            <p:nvPr/>
          </p:nvPicPr>
          <p:blipFill>
            <a:blip r:embed="rId3"/>
            <a:stretch>
              <a:fillRect/>
            </a:stretch>
          </p:blipFill>
          <p:spPr>
            <a:xfrm>
              <a:off x="16786" y="3124"/>
              <a:ext cx="576" cy="688"/>
            </a:xfrm>
            <a:prstGeom prst="rect">
              <a:avLst/>
            </a:prstGeom>
          </p:spPr>
        </p:pic>
      </p:grpSp>
      <p:pic>
        <p:nvPicPr>
          <p:cNvPr id="68" name="图片 67"/>
          <p:cNvPicPr>
            <a:picLocks noChangeAspect="1"/>
          </p:cNvPicPr>
          <p:nvPr/>
        </p:nvPicPr>
        <p:blipFill>
          <a:blip r:embed="rId5"/>
          <a:stretch>
            <a:fillRect/>
          </a:stretch>
        </p:blipFill>
        <p:spPr>
          <a:xfrm>
            <a:off x="8929370" y="3538220"/>
            <a:ext cx="457200" cy="419100"/>
          </a:xfrm>
          <a:prstGeom prst="rect">
            <a:avLst/>
          </a:prstGeom>
        </p:spPr>
      </p:pic>
      <p:pic>
        <p:nvPicPr>
          <p:cNvPr id="69" name="图片 68"/>
          <p:cNvPicPr>
            <a:picLocks noChangeAspect="1"/>
          </p:cNvPicPr>
          <p:nvPr/>
        </p:nvPicPr>
        <p:blipFill>
          <a:blip r:embed="rId5"/>
          <a:stretch>
            <a:fillRect/>
          </a:stretch>
        </p:blipFill>
        <p:spPr>
          <a:xfrm>
            <a:off x="9883140" y="3538220"/>
            <a:ext cx="457200" cy="419100"/>
          </a:xfrm>
          <a:prstGeom prst="rect">
            <a:avLst/>
          </a:prstGeom>
        </p:spPr>
      </p:pic>
      <p:pic>
        <p:nvPicPr>
          <p:cNvPr id="70" name="图片 69"/>
          <p:cNvPicPr>
            <a:picLocks noChangeAspect="1"/>
          </p:cNvPicPr>
          <p:nvPr/>
        </p:nvPicPr>
        <p:blipFill>
          <a:blip r:embed="rId5"/>
          <a:stretch>
            <a:fillRect/>
          </a:stretch>
        </p:blipFill>
        <p:spPr>
          <a:xfrm>
            <a:off x="10786745" y="3538220"/>
            <a:ext cx="457200" cy="419100"/>
          </a:xfrm>
          <a:prstGeom prst="rect">
            <a:avLst/>
          </a:prstGeom>
        </p:spPr>
      </p:pic>
      <p:pic>
        <p:nvPicPr>
          <p:cNvPr id="100" name="图片 99"/>
          <p:cNvPicPr>
            <a:picLocks noChangeAspect="1"/>
          </p:cNvPicPr>
          <p:nvPr/>
        </p:nvPicPr>
        <p:blipFill>
          <a:blip r:embed="rId4"/>
          <a:stretch>
            <a:fillRect/>
          </a:stretch>
        </p:blipFill>
        <p:spPr>
          <a:xfrm>
            <a:off x="8929370" y="2751455"/>
            <a:ext cx="366395" cy="443865"/>
          </a:xfrm>
          <a:prstGeom prst="rect">
            <a:avLst/>
          </a:prstGeom>
        </p:spPr>
      </p:pic>
      <p:pic>
        <p:nvPicPr>
          <p:cNvPr id="101" name="图片 100"/>
          <p:cNvPicPr>
            <a:picLocks noChangeAspect="1"/>
          </p:cNvPicPr>
          <p:nvPr/>
        </p:nvPicPr>
        <p:blipFill>
          <a:blip r:embed="rId4"/>
          <a:stretch>
            <a:fillRect/>
          </a:stretch>
        </p:blipFill>
        <p:spPr>
          <a:xfrm>
            <a:off x="9928860" y="2747645"/>
            <a:ext cx="366395" cy="443865"/>
          </a:xfrm>
          <a:prstGeom prst="rect">
            <a:avLst/>
          </a:prstGeom>
        </p:spPr>
      </p:pic>
      <p:pic>
        <p:nvPicPr>
          <p:cNvPr id="102" name="图片 101"/>
          <p:cNvPicPr>
            <a:picLocks noChangeAspect="1"/>
          </p:cNvPicPr>
          <p:nvPr/>
        </p:nvPicPr>
        <p:blipFill>
          <a:blip r:embed="rId4"/>
          <a:stretch>
            <a:fillRect/>
          </a:stretch>
        </p:blipFill>
        <p:spPr>
          <a:xfrm>
            <a:off x="10831830" y="2747645"/>
            <a:ext cx="366395" cy="443865"/>
          </a:xfrm>
          <a:prstGeom prst="rect">
            <a:avLst/>
          </a:prstGeom>
        </p:spPr>
      </p:pic>
      <p:sp>
        <p:nvSpPr>
          <p:cNvPr id="103" name="右箭头 102"/>
          <p:cNvSpPr/>
          <p:nvPr/>
        </p:nvSpPr>
        <p:spPr>
          <a:xfrm rot="18000000">
            <a:off x="10274300" y="1232535"/>
            <a:ext cx="622935" cy="417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文本框 104"/>
          <p:cNvSpPr txBox="1"/>
          <p:nvPr/>
        </p:nvSpPr>
        <p:spPr>
          <a:xfrm>
            <a:off x="9950450" y="770255"/>
            <a:ext cx="1694180" cy="398780"/>
          </a:xfrm>
          <a:prstGeom prst="rect">
            <a:avLst/>
          </a:prstGeom>
          <a:noFill/>
        </p:spPr>
        <p:txBody>
          <a:bodyPr wrap="square" rtlCol="0">
            <a:spAutoFit/>
          </a:bodyPr>
          <a:p>
            <a:r>
              <a:rPr lang="en-US" altLang="zh-CN" sz="20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Query set</a:t>
            </a:r>
            <a:endParaRPr lang="en-US" altLang="zh-CN" sz="20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06" name="图片 105"/>
          <p:cNvPicPr>
            <a:picLocks noChangeAspect="1"/>
          </p:cNvPicPr>
          <p:nvPr/>
        </p:nvPicPr>
        <p:blipFill>
          <a:blip r:embed="rId1"/>
          <a:stretch>
            <a:fillRect/>
          </a:stretch>
        </p:blipFill>
        <p:spPr>
          <a:xfrm>
            <a:off x="8928735" y="4899660"/>
            <a:ext cx="457835" cy="446405"/>
          </a:xfrm>
          <a:prstGeom prst="rect">
            <a:avLst/>
          </a:prstGeom>
        </p:spPr>
      </p:pic>
      <p:pic>
        <p:nvPicPr>
          <p:cNvPr id="107" name="图片 106"/>
          <p:cNvPicPr>
            <a:picLocks noChangeAspect="1"/>
          </p:cNvPicPr>
          <p:nvPr/>
        </p:nvPicPr>
        <p:blipFill>
          <a:blip r:embed="rId1"/>
          <a:stretch>
            <a:fillRect/>
          </a:stretch>
        </p:blipFill>
        <p:spPr>
          <a:xfrm>
            <a:off x="9928860" y="4900295"/>
            <a:ext cx="457835" cy="446405"/>
          </a:xfrm>
          <a:prstGeom prst="rect">
            <a:avLst/>
          </a:prstGeom>
        </p:spPr>
      </p:pic>
      <p:pic>
        <p:nvPicPr>
          <p:cNvPr id="108" name="图片 107"/>
          <p:cNvPicPr>
            <a:picLocks noChangeAspect="1"/>
          </p:cNvPicPr>
          <p:nvPr/>
        </p:nvPicPr>
        <p:blipFill>
          <a:blip r:embed="rId1"/>
          <a:stretch>
            <a:fillRect/>
          </a:stretch>
        </p:blipFill>
        <p:spPr>
          <a:xfrm>
            <a:off x="10831830" y="4900295"/>
            <a:ext cx="457835" cy="446405"/>
          </a:xfrm>
          <a:prstGeom prst="rect">
            <a:avLst/>
          </a:prstGeom>
        </p:spPr>
      </p:pic>
      <p:pic>
        <p:nvPicPr>
          <p:cNvPr id="109" name="图片 108"/>
          <p:cNvPicPr>
            <a:picLocks noChangeAspect="1"/>
          </p:cNvPicPr>
          <p:nvPr/>
        </p:nvPicPr>
        <p:blipFill>
          <a:blip r:embed="rId2"/>
          <a:stretch>
            <a:fillRect/>
          </a:stretch>
        </p:blipFill>
        <p:spPr>
          <a:xfrm>
            <a:off x="8929370" y="5550535"/>
            <a:ext cx="465455" cy="494665"/>
          </a:xfrm>
          <a:prstGeom prst="rect">
            <a:avLst/>
          </a:prstGeom>
        </p:spPr>
      </p:pic>
      <p:pic>
        <p:nvPicPr>
          <p:cNvPr id="130" name="图片 129"/>
          <p:cNvPicPr>
            <a:picLocks noChangeAspect="1"/>
          </p:cNvPicPr>
          <p:nvPr/>
        </p:nvPicPr>
        <p:blipFill>
          <a:blip r:embed="rId2"/>
          <a:stretch>
            <a:fillRect/>
          </a:stretch>
        </p:blipFill>
        <p:spPr>
          <a:xfrm>
            <a:off x="9928860" y="5551170"/>
            <a:ext cx="465455" cy="494665"/>
          </a:xfrm>
          <a:prstGeom prst="rect">
            <a:avLst/>
          </a:prstGeom>
        </p:spPr>
      </p:pic>
      <p:pic>
        <p:nvPicPr>
          <p:cNvPr id="131" name="图片 130"/>
          <p:cNvPicPr>
            <a:picLocks noChangeAspect="1"/>
          </p:cNvPicPr>
          <p:nvPr/>
        </p:nvPicPr>
        <p:blipFill>
          <a:blip r:embed="rId2"/>
          <a:stretch>
            <a:fillRect/>
          </a:stretch>
        </p:blipFill>
        <p:spPr>
          <a:xfrm>
            <a:off x="10786745" y="5551170"/>
            <a:ext cx="465455" cy="494665"/>
          </a:xfrm>
          <a:prstGeom prst="rect">
            <a:avLst/>
          </a:prstGeom>
        </p:spPr>
      </p:pic>
      <p:sp>
        <p:nvSpPr>
          <p:cNvPr id="132" name="圆角矩形 131"/>
          <p:cNvSpPr/>
          <p:nvPr/>
        </p:nvSpPr>
        <p:spPr>
          <a:xfrm>
            <a:off x="8693785" y="1816100"/>
            <a:ext cx="2837180" cy="2265680"/>
          </a:xfrm>
          <a:prstGeom prst="roundRect">
            <a:avLst/>
          </a:prstGeom>
          <a:noFill/>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33" name="圆角矩形 132"/>
          <p:cNvSpPr/>
          <p:nvPr/>
        </p:nvSpPr>
        <p:spPr>
          <a:xfrm>
            <a:off x="3926205" y="1816100"/>
            <a:ext cx="4505960" cy="2265045"/>
          </a:xfrm>
          <a:prstGeom prst="roundRect">
            <a:avLst/>
          </a:prstGeom>
          <a:noFill/>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grpSp>
        <p:nvGrpSpPr>
          <p:cNvPr id="134" name="组合 133"/>
          <p:cNvGrpSpPr/>
          <p:nvPr/>
        </p:nvGrpSpPr>
        <p:grpSpPr>
          <a:xfrm>
            <a:off x="656590" y="3090545"/>
            <a:ext cx="1819910" cy="2178050"/>
            <a:chOff x="258" y="5478"/>
            <a:chExt cx="2866" cy="3430"/>
          </a:xfrm>
        </p:grpSpPr>
        <p:sp>
          <p:nvSpPr>
            <p:cNvPr id="135" name="文本框 134"/>
            <p:cNvSpPr txBox="1"/>
            <p:nvPr/>
          </p:nvSpPr>
          <p:spPr>
            <a:xfrm>
              <a:off x="258" y="7170"/>
              <a:ext cx="2866" cy="5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n-US" altLang="zh-CN" b="1">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meta parameter</a:t>
              </a:r>
              <a:endParaRPr lang="en-US" altLang="zh-CN" b="1">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136" name="左弧形箭头 135"/>
            <p:cNvSpPr/>
            <p:nvPr/>
          </p:nvSpPr>
          <p:spPr>
            <a:xfrm rot="2520000">
              <a:off x="1345" y="5478"/>
              <a:ext cx="701" cy="18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37" name="左弧形箭头 136"/>
            <p:cNvSpPr/>
            <p:nvPr/>
          </p:nvSpPr>
          <p:spPr>
            <a:xfrm rot="18480000">
              <a:off x="1410" y="7631"/>
              <a:ext cx="701" cy="18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Innovation</a:t>
            </a:r>
            <a:endParaRPr lang="zh-CN" altLang="en-US" dirty="0"/>
          </a:p>
        </p:txBody>
      </p:sp>
      <p:sp>
        <p:nvSpPr>
          <p:cNvPr id="3" name="文本框 2"/>
          <p:cNvSpPr txBox="1"/>
          <p:nvPr/>
        </p:nvSpPr>
        <p:spPr>
          <a:xfrm>
            <a:off x="973455" y="3745865"/>
            <a:ext cx="10245090" cy="953135"/>
          </a:xfrm>
          <a:prstGeom prst="rect">
            <a:avLst/>
          </a:prstGeom>
          <a:noFill/>
        </p:spPr>
        <p:txBody>
          <a:bodyPr wrap="square" rtlCol="0">
            <a:spAutoFit/>
          </a:bodyPr>
          <a:p>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novel </a:t>
            </a:r>
            <a:r>
              <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parameter generator network based on external knowledge</a:t>
            </a:r>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is proposed to generate diverse metrics for diverse tasks.</a:t>
            </a:r>
            <a:endPar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973455" y="2105660"/>
            <a:ext cx="9710420" cy="953135"/>
          </a:xfrm>
          <a:prstGeom prst="rect">
            <a:avLst/>
          </a:prstGeom>
          <a:noFill/>
        </p:spPr>
        <p:txBody>
          <a:bodyPr wrap="square" rtlCol="0">
            <a:spAutoFit/>
          </a:bodyPr>
          <a:p>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Inspired by human intelligence, we present the first approach that introduces </a:t>
            </a:r>
            <a:r>
              <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external knowledge into few-shot learning</a:t>
            </a:r>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9" name="图片 18"/>
          <p:cNvPicPr>
            <a:picLocks noChangeAspect="1"/>
          </p:cNvPicPr>
          <p:nvPr>
            <p:custDataLst>
              <p:tags r:id="rId1"/>
            </p:custDataLst>
          </p:nvPr>
        </p:nvPicPr>
        <p:blipFill>
          <a:blip r:embed="rId2"/>
          <a:stretch>
            <a:fillRect/>
          </a:stretch>
        </p:blipFill>
        <p:spPr>
          <a:xfrm>
            <a:off x="1394460" y="1718945"/>
            <a:ext cx="9403080" cy="4307205"/>
          </a:xfrm>
          <a:prstGeom prst="rect">
            <a:avLst/>
          </a:prstGeom>
        </p:spPr>
      </p:pic>
      <p:sp>
        <p:nvSpPr>
          <p:cNvPr id="3" name="圆角矩形 2"/>
          <p:cNvSpPr/>
          <p:nvPr/>
        </p:nvSpPr>
        <p:spPr>
          <a:xfrm>
            <a:off x="1550670" y="1600835"/>
            <a:ext cx="6242050" cy="2834005"/>
          </a:xfrm>
          <a:prstGeom prst="roundRect">
            <a:avLst/>
          </a:prstGeom>
          <a:noFill/>
          <a:extLst>
            <a:ext uri="{909E8E84-426E-40DD-AFC4-6F175D3DCCD1}">
              <a14:hiddenFill xmlns:a14="http://schemas.microsoft.com/office/drawing/2010/main">
                <a:solidFill>
                  <a:schemeClr val="accent4"/>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4" name="圆角矩形 3"/>
          <p:cNvSpPr/>
          <p:nvPr/>
        </p:nvSpPr>
        <p:spPr>
          <a:xfrm>
            <a:off x="8070215" y="1488440"/>
            <a:ext cx="2874645" cy="3469640"/>
          </a:xfrm>
          <a:prstGeom prst="roundRect">
            <a:avLst/>
          </a:prstGeom>
          <a:noFill/>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p>
        </p:txBody>
      </p:sp>
      <p:sp>
        <p:nvSpPr>
          <p:cNvPr id="5" name="文本框 4"/>
          <p:cNvSpPr txBox="1"/>
          <p:nvPr/>
        </p:nvSpPr>
        <p:spPr>
          <a:xfrm>
            <a:off x="677545" y="1120140"/>
            <a:ext cx="2444115" cy="368300"/>
          </a:xfrm>
          <a:prstGeom prst="rect">
            <a:avLst/>
          </a:prstGeom>
          <a:noFill/>
        </p:spPr>
        <p:txBody>
          <a:bodyPr wrap="square" rtlCol="0">
            <a:spAutoFit/>
          </a:bodyPr>
          <a:p>
            <a:r>
              <a:rPr lang="en-US" altLang="zh-CN"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1.E</a:t>
            </a:r>
            <a:r>
              <a:rPr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mbedding module</a:t>
            </a:r>
            <a:endParaRPr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9605010" y="1062355"/>
            <a:ext cx="2403475" cy="368300"/>
          </a:xfrm>
          <a:prstGeom prst="rect">
            <a:avLst/>
          </a:prstGeom>
          <a:noFill/>
        </p:spPr>
        <p:txBody>
          <a:bodyPr wrap="square" rtlCol="0">
            <a:spAutoFit/>
          </a:bodyPr>
          <a:p>
            <a:r>
              <a:rPr lang="en-US"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2.R</a:t>
            </a:r>
            <a:r>
              <a:rPr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elation module</a:t>
            </a:r>
            <a:endParaRPr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grpSp>
        <p:nvGrpSpPr>
          <p:cNvPr id="36" name="组合 35"/>
          <p:cNvGrpSpPr/>
          <p:nvPr/>
        </p:nvGrpSpPr>
        <p:grpSpPr>
          <a:xfrm>
            <a:off x="6840220" y="2369185"/>
            <a:ext cx="4804410" cy="2494915"/>
            <a:chOff x="11384" y="2308"/>
            <a:chExt cx="7566" cy="3929"/>
          </a:xfrm>
        </p:grpSpPr>
        <p:sp>
          <p:nvSpPr>
            <p:cNvPr id="20" name="文本框 19"/>
            <p:cNvSpPr txBox="1"/>
            <p:nvPr/>
          </p:nvSpPr>
          <p:spPr>
            <a:xfrm>
              <a:off x="11384" y="2408"/>
              <a:ext cx="1730"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input text</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1"/>
            <a:stretch>
              <a:fillRect/>
            </a:stretch>
          </p:blipFill>
          <p:spPr>
            <a:xfrm>
              <a:off x="13114" y="2408"/>
              <a:ext cx="4940" cy="480"/>
            </a:xfrm>
            <a:prstGeom prst="rect">
              <a:avLst/>
            </a:prstGeom>
          </p:spPr>
        </p:pic>
        <p:sp>
          <p:nvSpPr>
            <p:cNvPr id="23" name="文本框 22"/>
            <p:cNvSpPr txBox="1"/>
            <p:nvPr/>
          </p:nvSpPr>
          <p:spPr>
            <a:xfrm>
              <a:off x="11384" y="3540"/>
              <a:ext cx="3557"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class representation</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pic>
          <p:nvPicPr>
            <p:cNvPr id="24" name="图片 23"/>
            <p:cNvPicPr>
              <a:picLocks noChangeAspect="1"/>
            </p:cNvPicPr>
            <p:nvPr/>
          </p:nvPicPr>
          <p:blipFill>
            <a:blip r:embed="rId2"/>
            <a:stretch>
              <a:fillRect/>
            </a:stretch>
          </p:blipFill>
          <p:spPr>
            <a:xfrm>
              <a:off x="14550" y="3480"/>
              <a:ext cx="3600" cy="860"/>
            </a:xfrm>
            <a:prstGeom prst="rect">
              <a:avLst/>
            </a:prstGeom>
          </p:spPr>
        </p:pic>
        <p:sp>
          <p:nvSpPr>
            <p:cNvPr id="25" name="文本框 24"/>
            <p:cNvSpPr txBox="1"/>
            <p:nvPr/>
          </p:nvSpPr>
          <p:spPr>
            <a:xfrm>
              <a:off x="11496" y="4641"/>
              <a:ext cx="7454" cy="58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h</a:t>
              </a:r>
              <a:r>
                <a:rPr lang="en-US" altLang="zh-CN">
                  <a:latin typeface="Times New Roman" panose="02020603050405020304" pitchFamily="18" charset="0"/>
                  <a:cs typeface="Times New Roman" panose="02020603050405020304" pitchFamily="18" charset="0"/>
                </a:rPr>
                <a:t>(x</a:t>
              </a:r>
              <a:r>
                <a:rPr lang="en-US" altLang="zh-CN" baseline="-25000">
                  <a:latin typeface="Times New Roman" panose="02020603050405020304" pitchFamily="18" charset="0"/>
                  <a:cs typeface="Times New Roman" panose="02020603050405020304" pitchFamily="18" charset="0"/>
                </a:rPr>
                <a:t>i</a:t>
              </a:r>
              <a:r>
                <a:rPr lang="en-US" altLang="zh-CN">
                  <a:latin typeface="Times New Roman" panose="02020603050405020304" pitchFamily="18" charset="0"/>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sym typeface="+mn-ea"/>
                </a:rPr>
                <a:t>h</a:t>
              </a:r>
              <a:r>
                <a:rPr lang="en-US" altLang="zh-CN">
                  <a:latin typeface="Times New Roman" panose="02020603050405020304" pitchFamily="18" charset="0"/>
                  <a:cs typeface="Times New Roman" panose="02020603050405020304" pitchFamily="18" charset="0"/>
                  <a:sym typeface="+mn-ea"/>
                </a:rPr>
                <a:t>(x</a:t>
              </a:r>
              <a:r>
                <a:rPr lang="en-US" altLang="zh-CN" baseline="-25000">
                  <a:latin typeface="Times New Roman" panose="02020603050405020304" pitchFamily="18" charset="0"/>
                  <a:cs typeface="Times New Roman" panose="02020603050405020304" pitchFamily="18" charset="0"/>
                  <a:sym typeface="+mn-ea"/>
                </a:rPr>
                <a:t>j</a:t>
              </a:r>
              <a:r>
                <a:rPr lang="en-US" altLang="zh-CN">
                  <a:latin typeface="Times New Roman" panose="02020603050405020304" pitchFamily="18" charset="0"/>
                  <a:cs typeface="Times New Roman" panose="02020603050405020304" pitchFamily="18" charset="0"/>
                  <a:sym typeface="+mn-ea"/>
                </a:rPr>
                <a:t>)</a:t>
              </a:r>
              <a:r>
                <a:rPr lang="zh-CN" altLang="en-US" sz="1600">
                  <a:latin typeface="宋体" panose="02010600030101010101" pitchFamily="2" charset="-122"/>
                  <a:ea typeface="宋体" panose="02010600030101010101" pitchFamily="2" charset="-122"/>
                  <a:cs typeface="Times New Roman" panose="02020603050405020304" pitchFamily="18" charset="0"/>
                  <a:sym typeface="+mn-ea"/>
                </a:rPr>
                <a:t>分别是</a:t>
              </a:r>
              <a:r>
                <a:rPr lang="en-US" altLang="zh-CN" sz="1600">
                  <a:latin typeface="Times New Roman" panose="02020603050405020304" pitchFamily="18" charset="0"/>
                  <a:ea typeface="宋体" panose="02010600030101010101" pitchFamily="2" charset="-122"/>
                  <a:cs typeface="Times New Roman" panose="02020603050405020304" pitchFamily="18" charset="0"/>
                  <a:sym typeface="+mn-ea"/>
                </a:rPr>
                <a:t>support set</a:t>
              </a:r>
              <a:r>
                <a:rPr lang="zh-CN" altLang="en-US" sz="1600">
                  <a:latin typeface="宋体" panose="02010600030101010101" pitchFamily="2" charset="-122"/>
                  <a:ea typeface="宋体" panose="02010600030101010101" pitchFamily="2" charset="-122"/>
                  <a:cs typeface="Times New Roman" panose="02020603050405020304" pitchFamily="18" charset="0"/>
                  <a:sym typeface="+mn-ea"/>
                </a:rPr>
                <a:t>表示和</a:t>
              </a:r>
              <a:r>
                <a:rPr lang="en-US" altLang="zh-CN" sz="1600">
                  <a:latin typeface="Times New Roman" panose="02020603050405020304" pitchFamily="18" charset="0"/>
                  <a:ea typeface="宋体" panose="02010600030101010101" pitchFamily="2" charset="-122"/>
                  <a:cs typeface="Times New Roman" panose="02020603050405020304" pitchFamily="18" charset="0"/>
                  <a:sym typeface="+mn-ea"/>
                </a:rPr>
                <a:t>query set</a:t>
              </a:r>
              <a:r>
                <a:rPr lang="zh-CN" altLang="en-US" sz="1600">
                  <a:latin typeface="宋体" panose="02010600030101010101" pitchFamily="2" charset="-122"/>
                  <a:ea typeface="宋体" panose="02010600030101010101" pitchFamily="2" charset="-122"/>
                  <a:cs typeface="Times New Roman" panose="02020603050405020304" pitchFamily="18" charset="0"/>
                  <a:sym typeface="+mn-ea"/>
                </a:rPr>
                <a:t>表示。</a:t>
              </a:r>
              <a:endParaRPr lang="zh-CN" altLang="en-US" sz="160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26" name="图片 25"/>
            <p:cNvPicPr>
              <a:picLocks noChangeAspect="1"/>
            </p:cNvPicPr>
            <p:nvPr/>
          </p:nvPicPr>
          <p:blipFill>
            <a:blip r:embed="rId3"/>
            <a:stretch>
              <a:fillRect/>
            </a:stretch>
          </p:blipFill>
          <p:spPr>
            <a:xfrm>
              <a:off x="11593" y="5665"/>
              <a:ext cx="5526" cy="572"/>
            </a:xfrm>
            <a:prstGeom prst="rect">
              <a:avLst/>
            </a:prstGeom>
          </p:spPr>
        </p:pic>
        <p:sp>
          <p:nvSpPr>
            <p:cNvPr id="27" name="文本框 26"/>
            <p:cNvSpPr txBox="1"/>
            <p:nvPr/>
          </p:nvSpPr>
          <p:spPr>
            <a:xfrm>
              <a:off x="18351" y="5657"/>
              <a:ext cx="599" cy="580"/>
            </a:xfrm>
            <a:prstGeom prst="rect">
              <a:avLst/>
            </a:prstGeom>
            <a:noFill/>
          </p:spPr>
          <p:txBody>
            <a:bodyPr wrap="square" rtlCol="0">
              <a:spAutoFit/>
            </a:bodyPr>
            <a:p>
              <a:r>
                <a:rPr lang="en-US" altLang="zh-CN"/>
                <a:t>(3)</a:t>
              </a:r>
              <a:endParaRPr lang="en-US" altLang="zh-CN"/>
            </a:p>
          </p:txBody>
        </p:sp>
        <p:sp>
          <p:nvSpPr>
            <p:cNvPr id="28" name="文本框 27"/>
            <p:cNvSpPr txBox="1"/>
            <p:nvPr/>
          </p:nvSpPr>
          <p:spPr>
            <a:xfrm>
              <a:off x="18351" y="3540"/>
              <a:ext cx="599" cy="580"/>
            </a:xfrm>
            <a:prstGeom prst="rect">
              <a:avLst/>
            </a:prstGeom>
            <a:noFill/>
          </p:spPr>
          <p:txBody>
            <a:bodyPr wrap="square" rtlCol="0">
              <a:spAutoFit/>
            </a:bodyPr>
            <a:p>
              <a:r>
                <a:rPr lang="en-US" altLang="zh-CN"/>
                <a:t>(2)</a:t>
              </a:r>
              <a:endParaRPr lang="en-US" altLang="zh-CN"/>
            </a:p>
          </p:txBody>
        </p:sp>
        <p:sp>
          <p:nvSpPr>
            <p:cNvPr id="29" name="文本框 28"/>
            <p:cNvSpPr txBox="1"/>
            <p:nvPr/>
          </p:nvSpPr>
          <p:spPr>
            <a:xfrm>
              <a:off x="18351" y="2308"/>
              <a:ext cx="599" cy="580"/>
            </a:xfrm>
            <a:prstGeom prst="rect">
              <a:avLst/>
            </a:prstGeom>
            <a:noFill/>
          </p:spPr>
          <p:txBody>
            <a:bodyPr wrap="square" rtlCol="0">
              <a:spAutoFit/>
            </a:bodyPr>
            <a:p>
              <a:r>
                <a:rPr lang="en-US" altLang="zh-CN"/>
                <a:t>(1)</a:t>
              </a:r>
              <a:endParaRPr lang="en-US" altLang="zh-CN"/>
            </a:p>
          </p:txBody>
        </p:sp>
      </p:grpSp>
      <p:pic>
        <p:nvPicPr>
          <p:cNvPr id="37" name="图片 36"/>
          <p:cNvPicPr>
            <a:picLocks noChangeAspect="1"/>
          </p:cNvPicPr>
          <p:nvPr/>
        </p:nvPicPr>
        <p:blipFill>
          <a:blip r:embed="rId4"/>
          <a:stretch>
            <a:fillRect/>
          </a:stretch>
        </p:blipFill>
        <p:spPr>
          <a:xfrm>
            <a:off x="663575" y="2432685"/>
            <a:ext cx="5796280" cy="2462530"/>
          </a:xfrm>
          <a:prstGeom prst="rect">
            <a:avLst/>
          </a:prstGeom>
        </p:spPr>
      </p:pic>
      <p:sp>
        <p:nvSpPr>
          <p:cNvPr id="3" name="文本框 2"/>
          <p:cNvSpPr txBox="1"/>
          <p:nvPr/>
        </p:nvSpPr>
        <p:spPr>
          <a:xfrm>
            <a:off x="5642610" y="2886075"/>
            <a:ext cx="657225"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sym typeface="+mn-ea"/>
              </a:rPr>
              <a:t>h</a:t>
            </a:r>
            <a:r>
              <a:rPr lang="en-US" altLang="zh-CN">
                <a:latin typeface="Times New Roman" panose="02020603050405020304" pitchFamily="18" charset="0"/>
                <a:cs typeface="Times New Roman" panose="02020603050405020304" pitchFamily="18" charset="0"/>
                <a:sym typeface="+mn-ea"/>
              </a:rPr>
              <a:t>(x</a:t>
            </a:r>
            <a:r>
              <a:rPr lang="en-US" altLang="zh-CN" baseline="-25000">
                <a:latin typeface="Times New Roman" panose="02020603050405020304" pitchFamily="18" charset="0"/>
                <a:cs typeface="Times New Roman" panose="02020603050405020304" pitchFamily="18" charset="0"/>
                <a:sym typeface="+mn-ea"/>
              </a:rPr>
              <a:t>j</a:t>
            </a:r>
            <a:r>
              <a:rPr lang="en-US" altLang="zh-CN">
                <a:latin typeface="Times New Roman" panose="02020603050405020304" pitchFamily="18" charset="0"/>
                <a:cs typeface="Times New Roman" panose="02020603050405020304" pitchFamily="18" charset="0"/>
                <a:sym typeface="+mn-ea"/>
              </a:rPr>
              <a:t>)</a:t>
            </a:r>
            <a:endParaRPr lang="zh-CN" altLang="en-US"/>
          </a:p>
        </p:txBody>
      </p:sp>
      <p:sp>
        <p:nvSpPr>
          <p:cNvPr id="4" name="文本框 3"/>
          <p:cNvSpPr txBox="1"/>
          <p:nvPr/>
        </p:nvSpPr>
        <p:spPr>
          <a:xfrm>
            <a:off x="5154295" y="2886075"/>
            <a:ext cx="657225" cy="398780"/>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C</a:t>
            </a:r>
            <a:r>
              <a:rPr lang="en-US" altLang="zh-CN" sz="2000" baseline="-25000">
                <a:latin typeface="Times New Roman" panose="02020603050405020304" pitchFamily="18" charset="0"/>
                <a:cs typeface="Times New Roman" panose="02020603050405020304" pitchFamily="18" charset="0"/>
              </a:rPr>
              <a:t>z</a:t>
            </a:r>
            <a:endParaRPr lang="en-US" altLang="zh-CN" sz="2000" baseline="-25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9" name="图片 18"/>
          <p:cNvPicPr>
            <a:picLocks noChangeAspect="1"/>
          </p:cNvPicPr>
          <p:nvPr>
            <p:custDataLst>
              <p:tags r:id="rId1"/>
            </p:custDataLst>
          </p:nvPr>
        </p:nvPicPr>
        <p:blipFill>
          <a:blip r:embed="rId2"/>
          <a:stretch>
            <a:fillRect/>
          </a:stretch>
        </p:blipFill>
        <p:spPr>
          <a:xfrm>
            <a:off x="2578100" y="1253490"/>
            <a:ext cx="6332855" cy="2900680"/>
          </a:xfrm>
          <a:prstGeom prst="rect">
            <a:avLst/>
          </a:prstGeom>
        </p:spPr>
      </p:pic>
      <p:sp>
        <p:nvSpPr>
          <p:cNvPr id="30" name="文本框 29"/>
          <p:cNvSpPr txBox="1"/>
          <p:nvPr/>
        </p:nvSpPr>
        <p:spPr>
          <a:xfrm>
            <a:off x="2571115" y="4103370"/>
            <a:ext cx="3885565" cy="368300"/>
          </a:xfrm>
          <a:prstGeom prst="rect">
            <a:avLst/>
          </a:prstGeom>
          <a:noFill/>
        </p:spPr>
        <p:txBody>
          <a:bodyPr wrap="square" rtlCol="0">
            <a:spAutoFit/>
          </a:bodyPr>
          <a:p>
            <a:r>
              <a:rPr lang="zh-CN" altLang="en-US">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Task-Agnostic Relation Network</a:t>
            </a:r>
            <a:r>
              <a:rPr lang="en-US" altLang="zh-C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1" name="文本框 30"/>
          <p:cNvSpPr txBox="1"/>
          <p:nvPr/>
        </p:nvSpPr>
        <p:spPr>
          <a:xfrm>
            <a:off x="3180080" y="4502150"/>
            <a:ext cx="1637030" cy="36830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relation scores</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pic>
        <p:nvPicPr>
          <p:cNvPr id="32" name="图片 31"/>
          <p:cNvPicPr>
            <a:picLocks noChangeAspect="1"/>
          </p:cNvPicPr>
          <p:nvPr/>
        </p:nvPicPr>
        <p:blipFill>
          <a:blip r:embed="rId3"/>
          <a:stretch>
            <a:fillRect/>
          </a:stretch>
        </p:blipFill>
        <p:spPr>
          <a:xfrm>
            <a:off x="4745355" y="4487545"/>
            <a:ext cx="4165600" cy="336550"/>
          </a:xfrm>
          <a:prstGeom prst="rect">
            <a:avLst/>
          </a:prstGeom>
        </p:spPr>
      </p:pic>
      <p:sp>
        <p:nvSpPr>
          <p:cNvPr id="34" name="文本框 33"/>
          <p:cNvSpPr txBox="1"/>
          <p:nvPr/>
        </p:nvSpPr>
        <p:spPr>
          <a:xfrm>
            <a:off x="2571115" y="4937125"/>
            <a:ext cx="3381375" cy="368300"/>
          </a:xfrm>
          <a:prstGeom prst="rect">
            <a:avLst/>
          </a:prstGeom>
          <a:noFill/>
        </p:spPr>
        <p:txBody>
          <a:bodyPr wrap="square" rtlCol="0" anchor="t">
            <a:spAutoFit/>
            <a:scene3d>
              <a:camera prst="orthographicFront"/>
              <a:lightRig rig="threePt" dir="t"/>
            </a:scene3d>
          </a:bodyPr>
          <a:p>
            <a:r>
              <a:rPr lang="zh-CN" altLang="en-US">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Task-Relevant Relation Network</a:t>
            </a:r>
            <a:r>
              <a:rPr lang="en-US" altLang="zh-C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stretch>
            <a:fillRect/>
          </a:stretch>
        </p:blipFill>
        <p:spPr>
          <a:xfrm>
            <a:off x="5763260" y="5295900"/>
            <a:ext cx="2157730" cy="514985"/>
          </a:xfrm>
          <a:prstGeom prst="rect">
            <a:avLst/>
          </a:prstGeom>
        </p:spPr>
      </p:pic>
      <p:sp>
        <p:nvSpPr>
          <p:cNvPr id="6" name="文本框 5"/>
          <p:cNvSpPr txBox="1"/>
          <p:nvPr/>
        </p:nvSpPr>
        <p:spPr>
          <a:xfrm>
            <a:off x="3119120" y="5348605"/>
            <a:ext cx="2716530"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 knowledge representation:</a:t>
            </a:r>
            <a:endParaRPr lang="en-US" altLang="zh-CN">
              <a:latin typeface="Times New Roman" panose="02020603050405020304" pitchFamily="18" charset="0"/>
              <a:cs typeface="Times New Roman" panose="02020603050405020304" pitchFamily="18" charset="0"/>
            </a:endParaRPr>
          </a:p>
        </p:txBody>
      </p:sp>
      <p:sp>
        <p:nvSpPr>
          <p:cNvPr id="9" name="文本框 8"/>
          <p:cNvSpPr txBox="1"/>
          <p:nvPr/>
        </p:nvSpPr>
        <p:spPr>
          <a:xfrm>
            <a:off x="4065905" y="5810885"/>
            <a:ext cx="1697355"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meta parameter:</a:t>
            </a:r>
            <a:endParaRPr lang="en-US" altLang="zh-CN">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3160395" y="6308725"/>
            <a:ext cx="5595620" cy="368300"/>
            <a:chOff x="5121" y="9784"/>
            <a:chExt cx="8812" cy="580"/>
          </a:xfrm>
        </p:grpSpPr>
        <p:pic>
          <p:nvPicPr>
            <p:cNvPr id="10" name="图片 9"/>
            <p:cNvPicPr>
              <a:picLocks noChangeAspect="1"/>
            </p:cNvPicPr>
            <p:nvPr/>
          </p:nvPicPr>
          <p:blipFill>
            <a:blip r:embed="rId5"/>
            <a:stretch>
              <a:fillRect/>
            </a:stretch>
          </p:blipFill>
          <p:spPr>
            <a:xfrm>
              <a:off x="7473" y="9808"/>
              <a:ext cx="6460" cy="500"/>
            </a:xfrm>
            <a:prstGeom prst="rect">
              <a:avLst/>
            </a:prstGeom>
          </p:spPr>
        </p:pic>
        <p:sp>
          <p:nvSpPr>
            <p:cNvPr id="11" name="文本框 10"/>
            <p:cNvSpPr txBox="1"/>
            <p:nvPr/>
          </p:nvSpPr>
          <p:spPr>
            <a:xfrm>
              <a:off x="5121" y="9784"/>
              <a:ext cx="2578"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relation scores</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grpSp>
      <p:sp>
        <p:nvSpPr>
          <p:cNvPr id="14" name="文本框 13"/>
          <p:cNvSpPr txBox="1"/>
          <p:nvPr/>
        </p:nvSpPr>
        <p:spPr>
          <a:xfrm>
            <a:off x="9624695" y="4455795"/>
            <a:ext cx="2423160" cy="368300"/>
          </a:xfrm>
          <a:prstGeom prst="rect">
            <a:avLst/>
          </a:prstGeom>
          <a:noFill/>
        </p:spPr>
        <p:txBody>
          <a:bodyPr wrap="square" rtlCol="0" anchor="t">
            <a:spAutoFit/>
          </a:bodyPr>
          <a:p>
            <a:r>
              <a:rPr lang="en-US" altLang="zh-CN">
                <a:latin typeface="Times New Roman" panose="02020603050405020304" pitchFamily="18" charset="0"/>
                <a:cs typeface="Times New Roman" panose="02020603050405020304" pitchFamily="18" charset="0"/>
              </a:rPr>
              <a:t>is </a:t>
            </a:r>
            <a:r>
              <a:rPr lang="zh-CN" altLang="en-US">
                <a:latin typeface="Times New Roman" panose="02020603050405020304" pitchFamily="18" charset="0"/>
                <a:cs typeface="Times New Roman" panose="02020603050405020304" pitchFamily="18" charset="0"/>
              </a:rPr>
              <a:t>learnable parameters</a:t>
            </a:r>
            <a:endParaRPr lang="zh-CN" altLang="en-US">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6"/>
          <a:stretch>
            <a:fillRect/>
          </a:stretch>
        </p:blipFill>
        <p:spPr>
          <a:xfrm>
            <a:off x="9097645" y="4559300"/>
            <a:ext cx="527050" cy="254000"/>
          </a:xfrm>
          <a:prstGeom prst="rect">
            <a:avLst/>
          </a:prstGeom>
        </p:spPr>
      </p:pic>
      <p:pic>
        <p:nvPicPr>
          <p:cNvPr id="16" name="图片 15"/>
          <p:cNvPicPr>
            <a:picLocks noChangeAspect="1"/>
          </p:cNvPicPr>
          <p:nvPr/>
        </p:nvPicPr>
        <p:blipFill>
          <a:blip r:embed="rId7"/>
          <a:stretch>
            <a:fillRect/>
          </a:stretch>
        </p:blipFill>
        <p:spPr>
          <a:xfrm>
            <a:off x="8756015" y="3028315"/>
            <a:ext cx="2724150" cy="367030"/>
          </a:xfrm>
          <a:prstGeom prst="rect">
            <a:avLst/>
          </a:prstGeom>
        </p:spPr>
      </p:pic>
      <p:sp>
        <p:nvSpPr>
          <p:cNvPr id="17" name="右箭头 16"/>
          <p:cNvSpPr/>
          <p:nvPr/>
        </p:nvSpPr>
        <p:spPr>
          <a:xfrm rot="2580000">
            <a:off x="8369300" y="2720340"/>
            <a:ext cx="431165" cy="256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8" name="图片 17"/>
          <p:cNvPicPr>
            <a:picLocks noChangeAspect="1"/>
          </p:cNvPicPr>
          <p:nvPr/>
        </p:nvPicPr>
        <p:blipFill>
          <a:blip r:embed="rId8"/>
          <a:stretch>
            <a:fillRect/>
          </a:stretch>
        </p:blipFill>
        <p:spPr>
          <a:xfrm>
            <a:off x="5742940" y="5860415"/>
            <a:ext cx="1270000" cy="298450"/>
          </a:xfrm>
          <a:prstGeom prst="rect">
            <a:avLst/>
          </a:prstGeom>
        </p:spPr>
      </p:pic>
      <p:sp>
        <p:nvSpPr>
          <p:cNvPr id="20" name="文本框 19"/>
          <p:cNvSpPr txBox="1"/>
          <p:nvPr/>
        </p:nvSpPr>
        <p:spPr>
          <a:xfrm>
            <a:off x="7682230" y="5880100"/>
            <a:ext cx="2423160" cy="368300"/>
          </a:xfrm>
          <a:prstGeom prst="rect">
            <a:avLst/>
          </a:prstGeom>
          <a:noFill/>
        </p:spPr>
        <p:txBody>
          <a:bodyPr wrap="square" rtlCol="0" anchor="t">
            <a:spAutoFit/>
          </a:bodyPr>
          <a:p>
            <a:r>
              <a:rPr lang="en-US" altLang="zh-CN">
                <a:latin typeface="Times New Roman" panose="02020603050405020304" pitchFamily="18" charset="0"/>
                <a:cs typeface="Times New Roman" panose="02020603050405020304" pitchFamily="18" charset="0"/>
              </a:rPr>
              <a:t>is </a:t>
            </a:r>
            <a:r>
              <a:rPr lang="zh-CN" altLang="en-US">
                <a:latin typeface="Times New Roman" panose="02020603050405020304" pitchFamily="18" charset="0"/>
                <a:cs typeface="Times New Roman" panose="02020603050405020304" pitchFamily="18" charset="0"/>
              </a:rPr>
              <a:t>learnable parameters</a:t>
            </a:r>
            <a:endParaRPr lang="zh-CN" altLang="en-US">
              <a:latin typeface="Times New Roman" panose="02020603050405020304" pitchFamily="18" charset="0"/>
              <a:cs typeface="Times New Roman" panose="02020603050405020304" pitchFamily="18" charset="0"/>
            </a:endParaRPr>
          </a:p>
        </p:txBody>
      </p:sp>
      <p:pic>
        <p:nvPicPr>
          <p:cNvPr id="21" name="图片 20"/>
          <p:cNvPicPr>
            <a:picLocks noChangeAspect="1"/>
          </p:cNvPicPr>
          <p:nvPr/>
        </p:nvPicPr>
        <p:blipFill>
          <a:blip r:embed="rId9"/>
          <a:stretch>
            <a:fillRect/>
          </a:stretch>
        </p:blipFill>
        <p:spPr>
          <a:xfrm>
            <a:off x="7520940" y="5969635"/>
            <a:ext cx="222250" cy="209550"/>
          </a:xfrm>
          <a:prstGeom prst="rect">
            <a:avLst/>
          </a:prstGeom>
        </p:spPr>
      </p:pic>
      <p:sp>
        <p:nvSpPr>
          <p:cNvPr id="22" name="文本框 21"/>
          <p:cNvSpPr txBox="1"/>
          <p:nvPr/>
        </p:nvSpPr>
        <p:spPr>
          <a:xfrm>
            <a:off x="10016490" y="5295900"/>
            <a:ext cx="635635" cy="368300"/>
          </a:xfrm>
          <a:prstGeom prst="rect">
            <a:avLst/>
          </a:prstGeom>
          <a:noFill/>
        </p:spPr>
        <p:txBody>
          <a:bodyPr wrap="square" rtlCol="0">
            <a:spAutoFit/>
          </a:bodyPr>
          <a:p>
            <a:r>
              <a:rPr lang="zh-CN" altLang="en-US"/>
              <a:t>（</a:t>
            </a:r>
            <a:r>
              <a:rPr lang="en-US" altLang="zh-CN"/>
              <a:t>5</a:t>
            </a:r>
            <a:r>
              <a:rPr lang="zh-CN" altLang="en-US"/>
              <a:t>）</a:t>
            </a:r>
            <a:endParaRPr lang="zh-CN" altLang="en-US"/>
          </a:p>
        </p:txBody>
      </p:sp>
      <p:sp>
        <p:nvSpPr>
          <p:cNvPr id="23" name="文本框 22"/>
          <p:cNvSpPr txBox="1"/>
          <p:nvPr/>
        </p:nvSpPr>
        <p:spPr>
          <a:xfrm>
            <a:off x="10016490" y="5803900"/>
            <a:ext cx="635635" cy="368300"/>
          </a:xfrm>
          <a:prstGeom prst="rect">
            <a:avLst/>
          </a:prstGeom>
          <a:noFill/>
        </p:spPr>
        <p:txBody>
          <a:bodyPr wrap="square" rtlCol="0">
            <a:spAutoFit/>
          </a:bodyPr>
          <a:p>
            <a:r>
              <a:rPr lang="zh-CN" altLang="en-US"/>
              <a:t>（</a:t>
            </a:r>
            <a:r>
              <a:rPr lang="en-US" altLang="zh-CN"/>
              <a:t>6</a:t>
            </a:r>
            <a:r>
              <a:rPr lang="zh-CN" altLang="en-US"/>
              <a:t>）</a:t>
            </a:r>
            <a:endParaRPr lang="zh-CN" altLang="en-US"/>
          </a:p>
        </p:txBody>
      </p:sp>
      <p:sp>
        <p:nvSpPr>
          <p:cNvPr id="24" name="文本框 23"/>
          <p:cNvSpPr txBox="1"/>
          <p:nvPr/>
        </p:nvSpPr>
        <p:spPr>
          <a:xfrm>
            <a:off x="10016490" y="6290945"/>
            <a:ext cx="635635" cy="368300"/>
          </a:xfrm>
          <a:prstGeom prst="rect">
            <a:avLst/>
          </a:prstGeom>
          <a:noFill/>
        </p:spPr>
        <p:txBody>
          <a:bodyPr wrap="square" rtlCol="0">
            <a:spAutoFit/>
          </a:bodyPr>
          <a:p>
            <a:r>
              <a:rPr lang="zh-CN" altLang="en-US"/>
              <a:t>（</a:t>
            </a:r>
            <a:r>
              <a:rPr lang="en-US" altLang="zh-CN"/>
              <a:t>7</a:t>
            </a:r>
            <a:r>
              <a:rPr lang="zh-CN" altLang="en-US"/>
              <a:t>）</a:t>
            </a:r>
            <a:endParaRPr lang="zh-CN" altLang="en-US"/>
          </a:p>
        </p:txBody>
      </p:sp>
      <p:sp>
        <p:nvSpPr>
          <p:cNvPr id="3" name="文本框 2"/>
          <p:cNvSpPr txBox="1"/>
          <p:nvPr/>
        </p:nvSpPr>
        <p:spPr>
          <a:xfrm>
            <a:off x="7964170" y="5310505"/>
            <a:ext cx="2169795"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e</a:t>
            </a:r>
            <a:r>
              <a:rPr lang="en-US" altLang="zh-CN" baseline="-25000">
                <a:latin typeface="Times New Roman" panose="02020603050405020304" pitchFamily="18" charset="0"/>
                <a:cs typeface="Times New Roman" panose="02020603050405020304" pitchFamily="18" charset="0"/>
              </a:rPr>
              <a:t>i </a:t>
            </a:r>
            <a:r>
              <a:rPr lang="en-US" altLang="zh-CN">
                <a:latin typeface="Times New Roman" panose="02020603050405020304" pitchFamily="18" charset="0"/>
                <a:cs typeface="Times New Roman" panose="02020603050405020304" pitchFamily="18" charset="0"/>
              </a:rPr>
              <a:t>is entity embedding</a:t>
            </a:r>
            <a:endParaRPr lang="en-US" altLang="zh-CN">
              <a:latin typeface="Times New Roman" panose="02020603050405020304" pitchFamily="18" charset="0"/>
              <a:cs typeface="Times New Roman" panose="02020603050405020304" pitchFamily="18" charset="0"/>
            </a:endParaRPr>
          </a:p>
        </p:txBody>
      </p:sp>
      <p:sp>
        <p:nvSpPr>
          <p:cNvPr id="5" name="文本框 4"/>
          <p:cNvSpPr txBox="1"/>
          <p:nvPr/>
        </p:nvSpPr>
        <p:spPr>
          <a:xfrm>
            <a:off x="6118225" y="1466215"/>
            <a:ext cx="596900"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p</a:t>
            </a:r>
            <a:r>
              <a:rPr lang="en-US" altLang="zh-CN" baseline="-25000">
                <a:latin typeface="Times New Roman" panose="02020603050405020304" pitchFamily="18" charset="0"/>
                <a:cs typeface="Times New Roman" panose="02020603050405020304" pitchFamily="18" charset="0"/>
              </a:rPr>
              <a:t>z,j</a:t>
            </a:r>
            <a:endParaRPr lang="en-US" altLang="zh-CN" baseline="-2500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0"/>
          <a:stretch>
            <a:fillRect/>
          </a:stretch>
        </p:blipFill>
        <p:spPr>
          <a:xfrm>
            <a:off x="6118225" y="4154170"/>
            <a:ext cx="2152015" cy="446405"/>
          </a:xfrm>
          <a:prstGeom prst="rect">
            <a:avLst/>
          </a:prstGeom>
        </p:spPr>
      </p:pic>
      <p:sp>
        <p:nvSpPr>
          <p:cNvPr id="8" name="文本框 7"/>
          <p:cNvSpPr txBox="1"/>
          <p:nvPr/>
        </p:nvSpPr>
        <p:spPr>
          <a:xfrm>
            <a:off x="8270240" y="4133850"/>
            <a:ext cx="283654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f</a:t>
            </a:r>
            <a:r>
              <a:rPr lang="zh-CN" altLang="en-US" baseline="-25000">
                <a:latin typeface="宋体" panose="02010600030101010101" pitchFamily="2" charset="-122"/>
                <a:ea typeface="宋体" panose="02010600030101010101" pitchFamily="2" charset="-122"/>
                <a:cs typeface="宋体" panose="02010600030101010101" pitchFamily="2" charset="-122"/>
              </a:rPr>
              <a:t>ϕ</a:t>
            </a:r>
            <a:r>
              <a:rPr lang="zh-CN" altLang="en-US" sz="1600">
                <a:latin typeface="宋体" panose="02010600030101010101" pitchFamily="2" charset="-122"/>
                <a:ea typeface="宋体" panose="02010600030101010101" pitchFamily="2" charset="-122"/>
                <a:cs typeface="宋体" panose="02010600030101010101" pitchFamily="2" charset="-122"/>
              </a:rPr>
              <a:t>和</a:t>
            </a:r>
            <a:r>
              <a:rPr lang="zh-CN" altLang="en-US">
                <a:latin typeface="Times New Roman" panose="02020603050405020304" pitchFamily="18" charset="0"/>
                <a:ea typeface="宋体" panose="02010600030101010101" pitchFamily="2" charset="-122"/>
                <a:cs typeface="Times New Roman" panose="02020603050405020304" pitchFamily="18" charset="0"/>
              </a:rPr>
              <a:t> g</a:t>
            </a:r>
            <a:r>
              <a:rPr lang="zh-CN" altLang="en-US" baseline="-25000">
                <a:latin typeface="Times New Roman" panose="02020603050405020304" pitchFamily="18" charset="0"/>
                <a:ea typeface="宋体" panose="02010600030101010101" pitchFamily="2" charset="-122"/>
                <a:cs typeface="Times New Roman" panose="02020603050405020304" pitchFamily="18" charset="0"/>
              </a:rPr>
              <a:t>θ</a:t>
            </a:r>
            <a:r>
              <a:rPr lang="zh-CN" altLang="en-US" sz="1600">
                <a:latin typeface="宋体" panose="02010600030101010101" pitchFamily="2" charset="-122"/>
                <a:ea typeface="宋体" panose="02010600030101010101" pitchFamily="2" charset="-122"/>
                <a:cs typeface="宋体" panose="02010600030101010101" pitchFamily="2" charset="-122"/>
              </a:rPr>
              <a:t>都是</a:t>
            </a:r>
            <a:r>
              <a:rPr lang="en-US" altLang="zh-CN" sz="1600">
                <a:latin typeface="Times New Roman" panose="02020603050405020304" pitchFamily="18" charset="0"/>
                <a:ea typeface="宋体" panose="02010600030101010101" pitchFamily="2" charset="-122"/>
                <a:cs typeface="Times New Roman" panose="02020603050405020304" pitchFamily="18" charset="0"/>
              </a:rPr>
              <a:t>MLP</a:t>
            </a:r>
            <a:r>
              <a:rPr lang="zh-CN" altLang="en-US"/>
              <a:t> </a:t>
            </a: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grpSp>
        <p:nvGrpSpPr>
          <p:cNvPr id="4" name="组合 3"/>
          <p:cNvGrpSpPr/>
          <p:nvPr/>
        </p:nvGrpSpPr>
        <p:grpSpPr>
          <a:xfrm>
            <a:off x="1977390" y="2030730"/>
            <a:ext cx="8542655" cy="4302760"/>
            <a:chOff x="3630" y="3696"/>
            <a:chExt cx="13453" cy="6776"/>
          </a:xfrm>
        </p:grpSpPr>
        <p:pic>
          <p:nvPicPr>
            <p:cNvPr id="5" name="图片 4" descr="datas"/>
            <p:cNvPicPr>
              <a:picLocks noChangeAspect="1"/>
            </p:cNvPicPr>
            <p:nvPr/>
          </p:nvPicPr>
          <p:blipFill>
            <a:blip r:embed="rId1"/>
            <a:stretch>
              <a:fillRect/>
            </a:stretch>
          </p:blipFill>
          <p:spPr>
            <a:xfrm>
              <a:off x="3630" y="3696"/>
              <a:ext cx="13453" cy="5918"/>
            </a:xfrm>
            <a:prstGeom prst="rect">
              <a:avLst/>
            </a:prstGeom>
          </p:spPr>
        </p:pic>
        <p:grpSp>
          <p:nvGrpSpPr>
            <p:cNvPr id="6" name="组合 5"/>
            <p:cNvGrpSpPr/>
            <p:nvPr/>
          </p:nvGrpSpPr>
          <p:grpSpPr>
            <a:xfrm>
              <a:off x="5445" y="9892"/>
              <a:ext cx="10977" cy="580"/>
              <a:chOff x="3632" y="9270"/>
              <a:chExt cx="10977" cy="580"/>
            </a:xfrm>
          </p:grpSpPr>
          <p:sp>
            <p:nvSpPr>
              <p:cNvPr id="7" name="文本框 6"/>
              <p:cNvSpPr txBox="1"/>
              <p:nvPr/>
            </p:nvSpPr>
            <p:spPr>
              <a:xfrm>
                <a:off x="3632" y="9270"/>
                <a:ext cx="1836" cy="580"/>
              </a:xfrm>
              <a:prstGeom prst="rect">
                <a:avLst/>
              </a:prstGeom>
              <a:noFill/>
            </p:spPr>
            <p:txBody>
              <a:bodyPr wrap="square" rtlCol="0">
                <a:spAutoFit/>
              </a:bodyPr>
              <a:p>
                <a:r>
                  <a:rPr lang="en-US" altLang="zh-CN">
                    <a:latin typeface="微软雅黑" panose="020B0503020204020204" charset="-122"/>
                    <a:ea typeface="微软雅黑" panose="020B0503020204020204" charset="-122"/>
                  </a:rPr>
                  <a:t>Dataset</a:t>
                </a:r>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sp>
            <p:nvSpPr>
              <p:cNvPr id="8" name="文本框 7"/>
              <p:cNvSpPr txBox="1"/>
              <p:nvPr/>
            </p:nvSpPr>
            <p:spPr>
              <a:xfrm>
                <a:off x="5341" y="9270"/>
                <a:ext cx="9268" cy="580"/>
              </a:xfrm>
              <a:prstGeom prst="rect">
                <a:avLst/>
              </a:prstGeom>
              <a:noFill/>
            </p:spPr>
            <p:txBody>
              <a:bodyPr wrap="square" rtlCol="0">
                <a:spAutoFit/>
              </a:bodyPr>
              <a:p>
                <a:r>
                  <a:rPr lang="zh-CN" altLang="en-US">
                    <a:latin typeface="Times New Roman" panose="02020603050405020304" pitchFamily="18" charset="0"/>
                    <a:cs typeface="Times New Roman" panose="02020603050405020304" pitchFamily="18" charset="0"/>
                  </a:rPr>
                  <a:t>https://github.com/zxlzr/FewShotNLP/tree/master/data</a:t>
                </a:r>
                <a:endParaRPr lang="zh-CN" altLang="en-US">
                  <a:latin typeface="Times New Roman" panose="02020603050405020304" pitchFamily="18" charset="0"/>
                  <a:cs typeface="Times New Roman" panose="02020603050405020304" pitchFamily="18" charset="0"/>
                </a:endParaRPr>
              </a:p>
            </p:txBody>
          </p:sp>
        </p:grpSp>
      </p:grpSp>
      <p:sp>
        <p:nvSpPr>
          <p:cNvPr id="9" name="文本框 8"/>
          <p:cNvSpPr txBox="1"/>
          <p:nvPr/>
        </p:nvSpPr>
        <p:spPr>
          <a:xfrm>
            <a:off x="240665" y="1490980"/>
            <a:ext cx="4383405" cy="398780"/>
          </a:xfrm>
          <a:prstGeom prst="rect">
            <a:avLst/>
          </a:prstGeom>
          <a:noFill/>
        </p:spPr>
        <p:txBody>
          <a:bodyPr wrap="square" rtlCol="0">
            <a:spAutoFit/>
          </a:bodyPr>
          <a:p>
            <a:r>
              <a:rPr lang="zh-CN" altLang="en-US" sz="200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亚马逊评论情感分类（ARSC）数据集：</a:t>
            </a:r>
            <a:endParaRPr lang="zh-CN" altLang="en-US" sz="200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759075" y="1775460"/>
            <a:ext cx="6720205" cy="434721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070,&quot;width&quot;:11070}"/>
</p:tagLst>
</file>

<file path=ppt/tags/tag2.xml><?xml version="1.0" encoding="utf-8"?>
<p:tagLst xmlns:p="http://schemas.openxmlformats.org/presentationml/2006/main">
  <p:tag name="KSO_WM_UNIT_PLACING_PICTURE_USER_VIEWPORT" val="{&quot;height&quot;:5070,&quot;width&quot;:110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1756</Words>
  <Application>WPS 演示</Application>
  <PresentationFormat>自定义</PresentationFormat>
  <Paragraphs>140</Paragraphs>
  <Slides>12</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12</vt:i4>
      </vt:variant>
    </vt:vector>
  </HeadingPairs>
  <TitlesOfParts>
    <vt:vector size="30" baseType="lpstr">
      <vt:lpstr>Arial</vt:lpstr>
      <vt:lpstr>宋体</vt:lpstr>
      <vt:lpstr>Wingdings</vt:lpstr>
      <vt:lpstr>Bahnschrift Condensed</vt:lpstr>
      <vt:lpstr>Gill Sans Ultra Bold</vt:lpstr>
      <vt:lpstr>Times New Roman</vt:lpstr>
      <vt:lpstr>华康俪金黑W8(P)</vt:lpstr>
      <vt:lpstr>黑体</vt:lpstr>
      <vt:lpstr>仿宋</vt:lpstr>
      <vt:lpstr>楷体</vt:lpstr>
      <vt:lpstr>微软雅黑</vt:lpstr>
      <vt:lpstr>等线</vt:lpstr>
      <vt:lpstr>Arial Unicode MS</vt:lpstr>
      <vt:lpstr>Calibri</vt:lpstr>
      <vt:lpstr>方正粗黑宋简体</vt:lpstr>
      <vt:lpstr>华文楷体</vt:lpstr>
      <vt:lpstr>华文行楷</vt:lpstr>
      <vt:lpstr>Office 主题​​</vt:lpstr>
      <vt:lpstr>PowerPoint 演示文稿</vt:lpstr>
      <vt:lpstr>PowerPoint 演示文稿</vt:lpstr>
      <vt:lpstr>Introduction</vt:lpstr>
      <vt:lpstr>Innovation</vt:lpstr>
      <vt:lpstr>Approach</vt:lpstr>
      <vt:lpstr>Approach</vt:lpstr>
      <vt:lpstr>Approach</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你可少吃点叭</cp:lastModifiedBy>
  <cp:revision>1578</cp:revision>
  <dcterms:created xsi:type="dcterms:W3CDTF">2017-04-22T07:59:00Z</dcterms:created>
  <dcterms:modified xsi:type="dcterms:W3CDTF">2021-01-31T07:25:25Z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